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5" r:id="rId1"/>
    <p:sldMasterId id="2147483676" r:id="rId2"/>
    <p:sldMasterId id="2147483677" r:id="rId3"/>
    <p:sldMasterId id="2147483678" r:id="rId4"/>
    <p:sldMasterId id="2147483679" r:id="rId5"/>
  </p:sldMasterIdLst>
  <p:notesMasterIdLst>
    <p:notesMasterId r:id="rId35"/>
  </p:notesMasterIdLst>
  <p:sldIdLst>
    <p:sldId id="256" r:id="rId6"/>
    <p:sldId id="257" r:id="rId7"/>
    <p:sldId id="285" r:id="rId8"/>
    <p:sldId id="258" r:id="rId9"/>
    <p:sldId id="259" r:id="rId10"/>
    <p:sldId id="28938" r:id="rId11"/>
    <p:sldId id="29008" r:id="rId12"/>
    <p:sldId id="28932" r:id="rId13"/>
    <p:sldId id="29010" r:id="rId14"/>
    <p:sldId id="28931" r:id="rId15"/>
    <p:sldId id="260" r:id="rId16"/>
    <p:sldId id="261" r:id="rId17"/>
    <p:sldId id="262" r:id="rId18"/>
    <p:sldId id="263" r:id="rId19"/>
    <p:sldId id="264" r:id="rId20"/>
    <p:sldId id="286" r:id="rId21"/>
    <p:sldId id="266" r:id="rId22"/>
    <p:sldId id="267" r:id="rId23"/>
    <p:sldId id="270" r:id="rId24"/>
    <p:sldId id="271" r:id="rId25"/>
    <p:sldId id="272" r:id="rId26"/>
    <p:sldId id="273" r:id="rId27"/>
    <p:sldId id="274" r:id="rId28"/>
    <p:sldId id="277" r:id="rId29"/>
    <p:sldId id="276" r:id="rId30"/>
    <p:sldId id="282" r:id="rId31"/>
    <p:sldId id="29013" r:id="rId32"/>
    <p:sldId id="29014" r:id="rId33"/>
    <p:sldId id="279" r:id="rId3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mes Hartley - NOAA Federal"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6574"/>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3F84200-8610-4879-874D-3A194F1C73F8}">
  <a:tblStyle styleId="{D3F84200-8610-4879-874D-3A194F1C73F8}"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EF3"/>
          </a:solidFill>
        </a:fill>
      </a:tcStyle>
    </a:wholeTbl>
    <a:band1H>
      <a:tcTxStyle/>
      <a:tcStyle>
        <a:tcBdr/>
        <a:fill>
          <a:solidFill>
            <a:srgbClr val="CCDCE6"/>
          </a:solidFill>
        </a:fill>
      </a:tcStyle>
    </a:band1H>
    <a:band2H>
      <a:tcTxStyle/>
      <a:tcStyle>
        <a:tcBdr/>
      </a:tcStyle>
    </a:band2H>
    <a:band1V>
      <a:tcTxStyle/>
      <a:tcStyle>
        <a:tcBdr/>
        <a:fill>
          <a:solidFill>
            <a:srgbClr val="CCDCE6"/>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89E8F8FE-AED0-4387-AF76-DA06A6B237B7}"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EF3"/>
          </a:solidFill>
        </a:fill>
      </a:tcStyle>
    </a:wholeTbl>
    <a:band1H>
      <a:tcTxStyle b="off" i="off"/>
      <a:tcStyle>
        <a:tcBdr/>
        <a:fill>
          <a:solidFill>
            <a:srgbClr val="CCDCE6"/>
          </a:solidFill>
        </a:fill>
      </a:tcStyle>
    </a:band1H>
    <a:band2H>
      <a:tcTxStyle b="off" i="off"/>
      <a:tcStyle>
        <a:tcBdr/>
      </a:tcStyle>
    </a:band2H>
    <a:band1V>
      <a:tcTxStyle b="off" i="off"/>
      <a:tcStyle>
        <a:tcBdr/>
        <a:fill>
          <a:solidFill>
            <a:srgbClr val="CCDCE6"/>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3837" autoAdjust="0"/>
  </p:normalViewPr>
  <p:slideViewPr>
    <p:cSldViewPr snapToGrid="0">
      <p:cViewPr>
        <p:scale>
          <a:sx n="80" d="100"/>
          <a:sy n="80" d="100"/>
        </p:scale>
        <p:origin x="474" y="36"/>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e789d79ae0_0_53:notes"/>
          <p:cNvSpPr txBox="1">
            <a:spLocks noGrp="1"/>
          </p:cNvSpPr>
          <p:nvPr>
            <p:ph type="body" idx="1"/>
          </p:nvPr>
        </p:nvSpPr>
        <p:spPr>
          <a:xfrm>
            <a:off x="685800" y="4400556"/>
            <a:ext cx="5486400" cy="36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8" name="Google Shape;148;ge789d79ae0_0_53: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e789d79ae0_0_616: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4" name="Google Shape;244;ge789d79ae0_0_616: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e789d79ae0_0_625: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4" name="Google Shape;254;ge789d79ae0_0_625: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f5adf1f4fb_0_187:notes"/>
          <p:cNvSpPr txBox="1">
            <a:spLocks noGrp="1"/>
          </p:cNvSpPr>
          <p:nvPr>
            <p:ph type="body" idx="1"/>
          </p:nvPr>
        </p:nvSpPr>
        <p:spPr>
          <a:xfrm>
            <a:off x="694807" y="4526691"/>
            <a:ext cx="5558400" cy="3703800"/>
          </a:xfrm>
          <a:prstGeom prst="rect">
            <a:avLst/>
          </a:prstGeom>
          <a:noFill/>
          <a:ln>
            <a:noFill/>
          </a:ln>
        </p:spPr>
        <p:txBody>
          <a:bodyPr spcFirstLastPara="1" wrap="square" lIns="92425" tIns="46200" rIns="92425" bIns="46200" anchor="t" anchorCtr="0">
            <a:noAutofit/>
          </a:bodyPr>
          <a:lstStyle/>
          <a:p>
            <a:pPr marL="457200" lvl="0" indent="-228600" algn="l" rtl="0">
              <a:lnSpc>
                <a:spcPct val="100000"/>
              </a:lnSpc>
              <a:spcBef>
                <a:spcPts val="0"/>
              </a:spcBef>
              <a:spcAft>
                <a:spcPts val="0"/>
              </a:spcAft>
              <a:buClr>
                <a:schemeClr val="dk1"/>
              </a:buClr>
              <a:buSzPts val="1400"/>
              <a:buNone/>
            </a:pPr>
            <a:endParaRPr/>
          </a:p>
        </p:txBody>
      </p:sp>
      <p:sp>
        <p:nvSpPr>
          <p:cNvPr id="144" name="Google Shape;144;gf5adf1f4fb_0_187:notes"/>
          <p:cNvSpPr>
            <a:spLocks noGrp="1" noRot="1" noChangeAspect="1"/>
          </p:cNvSpPr>
          <p:nvPr>
            <p:ph type="sldImg" idx="2"/>
          </p:nvPr>
        </p:nvSpPr>
        <p:spPr>
          <a:xfrm>
            <a:off x="650875" y="1174750"/>
            <a:ext cx="5645150" cy="3175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e789d79ae0_0_649: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ge789d79ae0_0_649:notes"/>
          <p:cNvSpPr txBox="1">
            <a:spLocks noGrp="1"/>
          </p:cNvSpPr>
          <p:nvPr>
            <p:ph type="body" idx="1"/>
          </p:nvPr>
        </p:nvSpPr>
        <p:spPr>
          <a:xfrm>
            <a:off x="685800" y="4400556"/>
            <a:ext cx="5486400" cy="36003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281" name="Google Shape;281;ge789d79ae0_0_649:notes"/>
          <p:cNvSpPr txBox="1">
            <a:spLocks noGrp="1"/>
          </p:cNvSpPr>
          <p:nvPr>
            <p:ph type="sldNum" idx="12"/>
          </p:nvPr>
        </p:nvSpPr>
        <p:spPr>
          <a:xfrm>
            <a:off x="3884613" y="8685226"/>
            <a:ext cx="2971800" cy="4590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 sz="1200" b="0" i="0" u="none" strike="noStrike" cap="none">
                <a:solidFill>
                  <a:schemeClr val="dk1"/>
                </a:solidFill>
                <a:latin typeface="Arial"/>
                <a:ea typeface="Arial"/>
                <a:cs typeface="Arial"/>
                <a:sym typeface="Arial"/>
              </a:rPr>
              <a:t>17</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e789d79ae0_0_660: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ge789d79ae0_0_660:notes"/>
          <p:cNvSpPr txBox="1">
            <a:spLocks noGrp="1"/>
          </p:cNvSpPr>
          <p:nvPr>
            <p:ph type="body" idx="1"/>
          </p:nvPr>
        </p:nvSpPr>
        <p:spPr>
          <a:xfrm>
            <a:off x="685800" y="4400556"/>
            <a:ext cx="5486400" cy="36003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
              <a:t>Cost of U.S. Disasters 2020: $95B</a:t>
            </a:r>
            <a:endParaRPr/>
          </a:p>
          <a:p>
            <a:pPr marL="457200" marR="0" lvl="0" indent="-228600" algn="l" rtl="0">
              <a:lnSpc>
                <a:spcPct val="100000"/>
              </a:lnSpc>
              <a:spcBef>
                <a:spcPts val="0"/>
              </a:spcBef>
              <a:spcAft>
                <a:spcPts val="0"/>
              </a:spcAft>
              <a:buClr>
                <a:srgbClr val="000000"/>
              </a:buClr>
              <a:buSzPts val="1400"/>
              <a:buFont typeface="Arial"/>
              <a:buNone/>
            </a:pPr>
            <a:r>
              <a:rPr lang="en"/>
              <a:t>https://www.ncdc.noaa.gov/billions/summary-stats</a:t>
            </a:r>
            <a:endParaRPr/>
          </a:p>
        </p:txBody>
      </p:sp>
      <p:sp>
        <p:nvSpPr>
          <p:cNvPr id="292" name="Google Shape;292;ge789d79ae0_0_660:notes"/>
          <p:cNvSpPr txBox="1">
            <a:spLocks noGrp="1"/>
          </p:cNvSpPr>
          <p:nvPr>
            <p:ph type="sldNum" idx="12"/>
          </p:nvPr>
        </p:nvSpPr>
        <p:spPr>
          <a:xfrm>
            <a:off x="3884613" y="8685226"/>
            <a:ext cx="2971800" cy="4590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 sz="1200" b="0" i="0" u="none" strike="noStrike" cap="none">
                <a:solidFill>
                  <a:schemeClr val="dk1"/>
                </a:solidFill>
                <a:latin typeface="Arial"/>
                <a:ea typeface="Arial"/>
                <a:cs typeface="Arial"/>
                <a:sym typeface="Arial"/>
              </a:rPr>
              <a:t>18</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e79ee86b9d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e79ee86b9d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e789d79ae0_0_667: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8" name="Google Shape;318;ge789d79ae0_0_667: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e789d79ae0_0_675:notes"/>
          <p:cNvSpPr txBox="1">
            <a:spLocks noGrp="1"/>
          </p:cNvSpPr>
          <p:nvPr>
            <p:ph type="body" idx="1"/>
          </p:nvPr>
        </p:nvSpPr>
        <p:spPr>
          <a:xfrm>
            <a:off x="685800" y="4400556"/>
            <a:ext cx="5486400" cy="360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6" name="Google Shape;326;ge789d79ae0_0_675: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e789d79ae0_0_681: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514350" lvl="0" indent="-285750" algn="l" rtl="0">
              <a:lnSpc>
                <a:spcPct val="100000"/>
              </a:lnSpc>
              <a:spcBef>
                <a:spcPts val="0"/>
              </a:spcBef>
              <a:spcAft>
                <a:spcPts val="0"/>
              </a:spcAft>
              <a:buClr>
                <a:schemeClr val="dk1"/>
              </a:buClr>
              <a:buSzPts val="1400"/>
              <a:buChar char="•"/>
            </a:pPr>
            <a:r>
              <a:rPr lang="en" sz="2000">
                <a:latin typeface="Arial"/>
                <a:ea typeface="Arial"/>
                <a:cs typeface="Arial"/>
                <a:sym typeface="Arial"/>
              </a:rPr>
              <a:t>Pursuing dialog with NASA on Earth observation cooperation</a:t>
            </a:r>
            <a:endParaRPr/>
          </a:p>
          <a:p>
            <a:pPr marL="971550" lvl="1" indent="-285750" algn="l" rtl="0">
              <a:lnSpc>
                <a:spcPct val="100000"/>
              </a:lnSpc>
              <a:spcBef>
                <a:spcPts val="0"/>
              </a:spcBef>
              <a:spcAft>
                <a:spcPts val="0"/>
              </a:spcAft>
              <a:buClr>
                <a:schemeClr val="dk1"/>
              </a:buClr>
              <a:buSzPts val="1400"/>
              <a:buFont typeface="Arial"/>
              <a:buNone/>
            </a:pPr>
            <a:r>
              <a:rPr lang="en" sz="2000" i="1">
                <a:latin typeface="Arial"/>
                <a:ea typeface="Arial"/>
                <a:cs typeface="Arial"/>
                <a:sym typeface="Arial"/>
              </a:rPr>
              <a:t>Supports National Academies 2017 Decadal Survey recommendation: “NOAA should establish, with NASA, a flexible framework for joint activities that advance the capability and cost-effectiveness of NOAA’s observation capabilities.”</a:t>
            </a:r>
            <a:endParaRPr>
              <a:latin typeface="Arial"/>
              <a:ea typeface="Arial"/>
              <a:cs typeface="Arial"/>
              <a:sym typeface="Arial"/>
            </a:endParaRPr>
          </a:p>
          <a:p>
            <a:pPr marL="514350" lvl="0" indent="-285750" algn="l" rtl="0">
              <a:lnSpc>
                <a:spcPct val="100000"/>
              </a:lnSpc>
              <a:spcBef>
                <a:spcPts val="0"/>
              </a:spcBef>
              <a:spcAft>
                <a:spcPts val="0"/>
              </a:spcAft>
              <a:buClr>
                <a:schemeClr val="dk1"/>
              </a:buClr>
              <a:buSzPts val="1400"/>
              <a:buChar char="•"/>
            </a:pPr>
            <a:r>
              <a:rPr lang="en">
                <a:latin typeface="Arial"/>
                <a:ea typeface="Arial"/>
                <a:cs typeface="Arial"/>
                <a:sym typeface="Arial"/>
              </a:rPr>
              <a:t>Participating in a study with the Canadian Space Agency (CSA) on potential Arctic mission</a:t>
            </a:r>
            <a:endParaRPr/>
          </a:p>
          <a:p>
            <a:pPr marL="514350" lvl="0" indent="-285750" algn="l" rtl="0">
              <a:lnSpc>
                <a:spcPct val="100000"/>
              </a:lnSpc>
              <a:spcBef>
                <a:spcPts val="0"/>
              </a:spcBef>
              <a:spcAft>
                <a:spcPts val="0"/>
              </a:spcAft>
              <a:buClr>
                <a:schemeClr val="dk1"/>
              </a:buClr>
              <a:buSzPts val="1400"/>
              <a:buChar char="•"/>
            </a:pPr>
            <a:r>
              <a:rPr lang="en">
                <a:latin typeface="Arial"/>
                <a:ea typeface="Arial"/>
                <a:cs typeface="Arial"/>
                <a:sym typeface="Arial"/>
              </a:rPr>
              <a:t>Continue to lead and sponsor initiatives in CEOS, CGMS, WMO, WCRP, GCOS and other relevant  bodies to advance GEO Ring vision</a:t>
            </a:r>
            <a:endParaRPr/>
          </a:p>
          <a:p>
            <a:pPr marL="514350" lvl="0" indent="-285750" algn="l" rtl="0">
              <a:lnSpc>
                <a:spcPct val="100000"/>
              </a:lnSpc>
              <a:spcBef>
                <a:spcPts val="0"/>
              </a:spcBef>
              <a:spcAft>
                <a:spcPts val="0"/>
              </a:spcAft>
              <a:buClr>
                <a:schemeClr val="dk1"/>
              </a:buClr>
              <a:buSzPts val="1400"/>
              <a:buChar char="•"/>
            </a:pPr>
            <a:r>
              <a:rPr lang="en">
                <a:latin typeface="Arial"/>
                <a:ea typeface="Arial"/>
                <a:cs typeface="Arial"/>
                <a:sym typeface="Arial"/>
              </a:rPr>
              <a:t>Continue dialogue with partners and user needs assessments including partner inputs</a:t>
            </a:r>
            <a:endParaRPr/>
          </a:p>
        </p:txBody>
      </p:sp>
      <p:sp>
        <p:nvSpPr>
          <p:cNvPr id="331" name="Google Shape;331;ge789d79ae0_0_681: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e789d79ae0_0_732:notes"/>
          <p:cNvSpPr txBox="1">
            <a:spLocks noGrp="1"/>
          </p:cNvSpPr>
          <p:nvPr>
            <p:ph type="body" idx="1"/>
          </p:nvPr>
        </p:nvSpPr>
        <p:spPr>
          <a:xfrm>
            <a:off x="685800" y="4400556"/>
            <a:ext cx="5486400" cy="360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3" name="Google Shape;383;ge789d79ae0_0_732: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e789d79ae0_0_61:notes"/>
          <p:cNvSpPr txBox="1">
            <a:spLocks noGrp="1"/>
          </p:cNvSpPr>
          <p:nvPr>
            <p:ph type="body" idx="1"/>
          </p:nvPr>
        </p:nvSpPr>
        <p:spPr>
          <a:xfrm>
            <a:off x="685800" y="4400556"/>
            <a:ext cx="5486400" cy="36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7" name="Google Shape;157;ge789d79ae0_0_61: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e789d79ae0_0_783: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8" name="Google Shape;438;ge789d79ae0_0_783: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e789d79ae0_0_777: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0" name="Google Shape;430;ge789d79ae0_0_777: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ge789d79ae0_0_827: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7" name="Google Shape;487;ge789d79ae0_0_827: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e789d79ae0_0_803:notes"/>
          <p:cNvSpPr txBox="1">
            <a:spLocks noGrp="1"/>
          </p:cNvSpPr>
          <p:nvPr>
            <p:ph type="body" idx="1"/>
          </p:nvPr>
        </p:nvSpPr>
        <p:spPr>
          <a:xfrm>
            <a:off x="731520" y="4620584"/>
            <a:ext cx="5852160" cy="3780630"/>
          </a:xfrm>
          <a:prstGeom prst="rect">
            <a:avLst/>
          </a:prstGeom>
          <a:noFill/>
          <a:ln>
            <a:noFill/>
          </a:ln>
        </p:spPr>
        <p:txBody>
          <a:bodyPr spcFirstLastPara="1" wrap="square" lIns="96645" tIns="48309" rIns="96645" bIns="48309" anchor="t" anchorCtr="0">
            <a:noAutofit/>
          </a:bodyPr>
          <a:lstStyle/>
          <a:p>
            <a:pPr marL="0" indent="0"/>
            <a:endParaRPr/>
          </a:p>
        </p:txBody>
      </p:sp>
      <p:sp>
        <p:nvSpPr>
          <p:cNvPr id="459" name="Google Shape;459;ge789d79ae0_0_803:notes"/>
          <p:cNvSpPr>
            <a:spLocks noGrp="1" noRot="1" noChangeAspect="1"/>
          </p:cNvSpPr>
          <p:nvPr>
            <p:ph type="sldImg" idx="2"/>
          </p:nvPr>
        </p:nvSpPr>
        <p:spPr>
          <a:xfrm>
            <a:off x="779463" y="1200150"/>
            <a:ext cx="5756275" cy="3238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e789d79ae0_0_808: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5" name="Google Shape;465;ge789d79ae0_0_808: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e789d79ae0_0_850: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3" name="Google Shape;513;ge789d79ae0_0_850: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e789d79ae0_0_145:notes"/>
          <p:cNvSpPr txBox="1">
            <a:spLocks noGrp="1"/>
          </p:cNvSpPr>
          <p:nvPr>
            <p:ph type="body" idx="1"/>
          </p:nvPr>
        </p:nvSpPr>
        <p:spPr>
          <a:xfrm>
            <a:off x="685800" y="4400556"/>
            <a:ext cx="5486400" cy="36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4" name="Google Shape;164;ge789d79ae0_0_145: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e789d79ae0_0_160: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Google Shape;180;ge789d79ae0_0_160:notes"/>
          <p:cNvSpPr txBox="1">
            <a:spLocks noGrp="1"/>
          </p:cNvSpPr>
          <p:nvPr>
            <p:ph type="body" idx="1"/>
          </p:nvPr>
        </p:nvSpPr>
        <p:spPr>
          <a:xfrm>
            <a:off x="685800" y="4400556"/>
            <a:ext cx="5486400" cy="36003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 sz="4000" b="1"/>
              <a:t>Take away Chart</a:t>
            </a:r>
            <a:endParaRPr/>
          </a:p>
          <a:p>
            <a:pPr marL="457200" marR="0" lvl="0" indent="-228600" algn="l" rtl="0">
              <a:lnSpc>
                <a:spcPct val="100000"/>
              </a:lnSpc>
              <a:spcBef>
                <a:spcPts val="0"/>
              </a:spcBef>
              <a:spcAft>
                <a:spcPts val="0"/>
              </a:spcAft>
              <a:buClr>
                <a:srgbClr val="000000"/>
              </a:buClr>
              <a:buSzPts val="1400"/>
              <a:buFont typeface="Arial"/>
              <a:buNone/>
            </a:pPr>
            <a:endParaRPr sz="4000" b="1"/>
          </a:p>
          <a:p>
            <a:pPr marL="457200" marR="0" lvl="0" indent="-228600" algn="l" rtl="0">
              <a:lnSpc>
                <a:spcPct val="100000"/>
              </a:lnSpc>
              <a:spcBef>
                <a:spcPts val="0"/>
              </a:spcBef>
              <a:spcAft>
                <a:spcPts val="0"/>
              </a:spcAft>
              <a:buClr>
                <a:srgbClr val="000000"/>
              </a:buClr>
              <a:buSzPts val="1400"/>
              <a:buFont typeface="Arial"/>
              <a:buNone/>
            </a:pPr>
            <a:r>
              <a:rPr lang="en" sz="4000" b="0" i="0" u="none" strike="noStrike" cap="none">
                <a:solidFill>
                  <a:schemeClr val="dk1"/>
                </a:solidFill>
                <a:latin typeface="Arial"/>
                <a:ea typeface="Arial"/>
                <a:cs typeface="Arial"/>
                <a:sym typeface="Arial"/>
              </a:rPr>
              <a:t>Michael Lewis's book (the 5th risk) "We ran the no-satellite experiment in Galveston in 1900... ten thousand people died." </a:t>
            </a:r>
            <a:endParaRPr sz="4000">
              <a:solidFill>
                <a:srgbClr val="FF9900"/>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sz="3200">
              <a:solidFill>
                <a:schemeClr val="dk1"/>
              </a:solidFill>
            </a:endParaRPr>
          </a:p>
          <a:p>
            <a:pPr marL="457200" marR="0" lvl="0" indent="-228600" algn="l" rtl="0">
              <a:lnSpc>
                <a:spcPct val="100000"/>
              </a:lnSpc>
              <a:spcBef>
                <a:spcPts val="0"/>
              </a:spcBef>
              <a:spcAft>
                <a:spcPts val="0"/>
              </a:spcAft>
              <a:buClr>
                <a:srgbClr val="000000"/>
              </a:buClr>
              <a:buSzPts val="1400"/>
              <a:buFont typeface="Arial"/>
              <a:buNone/>
            </a:pPr>
            <a:r>
              <a:rPr lang="en" sz="4000" i="1">
                <a:solidFill>
                  <a:schemeClr val="lt1"/>
                </a:solidFill>
                <a:latin typeface="Arial"/>
                <a:ea typeface="Arial"/>
                <a:cs typeface="Arial"/>
                <a:sym typeface="Arial"/>
              </a:rPr>
              <a:t>Note: To calculate the yield:</a:t>
            </a:r>
            <a:endParaRPr/>
          </a:p>
          <a:p>
            <a:pPr marL="457200" marR="0" lvl="0" indent="-228600" algn="l" rtl="0">
              <a:lnSpc>
                <a:spcPct val="100000"/>
              </a:lnSpc>
              <a:spcBef>
                <a:spcPts val="0"/>
              </a:spcBef>
              <a:spcAft>
                <a:spcPts val="0"/>
              </a:spcAft>
              <a:buClr>
                <a:srgbClr val="000000"/>
              </a:buClr>
              <a:buSzPts val="1400"/>
              <a:buFont typeface="Arial"/>
              <a:buNone/>
            </a:pPr>
            <a:r>
              <a:rPr lang="en" sz="4000" i="1">
                <a:solidFill>
                  <a:schemeClr val="lt1"/>
                </a:solidFill>
                <a:latin typeface="Arial"/>
                <a:ea typeface="Arial"/>
                <a:cs typeface="Arial"/>
                <a:sym typeface="Arial"/>
              </a:rPr>
              <a:t>     * $162 Billion of Forecast impact to Global Economy - directly from the WMO/World Bank analysis*:</a:t>
            </a:r>
            <a:endParaRPr/>
          </a:p>
          <a:p>
            <a:pPr marL="457200" marR="0" lvl="0" indent="-228600" algn="l" rtl="0">
              <a:lnSpc>
                <a:spcPct val="100000"/>
              </a:lnSpc>
              <a:spcBef>
                <a:spcPts val="0"/>
              </a:spcBef>
              <a:spcAft>
                <a:spcPts val="0"/>
              </a:spcAft>
              <a:buClr>
                <a:srgbClr val="000000"/>
              </a:buClr>
              <a:buSzPts val="1400"/>
              <a:buFont typeface="Arial"/>
              <a:buNone/>
            </a:pPr>
            <a:r>
              <a:rPr lang="en" sz="4000" i="1">
                <a:solidFill>
                  <a:schemeClr val="lt1"/>
                </a:solidFill>
                <a:latin typeface="Arial"/>
                <a:ea typeface="Arial"/>
                <a:cs typeface="Arial"/>
                <a:sym typeface="Arial"/>
              </a:rPr>
              <a:t>		* 77% of the $162 Billion is from SPACE BASED ASSETS = 0.77 X 162 = $124 B</a:t>
            </a:r>
            <a:endParaRPr/>
          </a:p>
          <a:p>
            <a:pPr marL="457200" marR="0" lvl="0" indent="-228600" algn="l" rtl="0">
              <a:lnSpc>
                <a:spcPct val="100000"/>
              </a:lnSpc>
              <a:spcBef>
                <a:spcPts val="0"/>
              </a:spcBef>
              <a:spcAft>
                <a:spcPts val="0"/>
              </a:spcAft>
              <a:buClr>
                <a:srgbClr val="000000"/>
              </a:buClr>
              <a:buSzPts val="1400"/>
              <a:buFont typeface="Arial"/>
              <a:buNone/>
            </a:pPr>
            <a:r>
              <a:rPr lang="en" sz="4000" i="1">
                <a:solidFill>
                  <a:schemeClr val="lt1"/>
                </a:solidFill>
                <a:latin typeface="Arial"/>
                <a:ea typeface="Arial"/>
                <a:cs typeface="Arial"/>
                <a:sym typeface="Arial"/>
              </a:rPr>
              <a:t>		* 45% of the Contribution is from US assets = 0.45 X 124 =$55.8 B</a:t>
            </a:r>
            <a:endParaRPr/>
          </a:p>
          <a:p>
            <a:pPr marL="457200" marR="0" lvl="0" indent="-228600" algn="l" rtl="0">
              <a:lnSpc>
                <a:spcPct val="100000"/>
              </a:lnSpc>
              <a:spcBef>
                <a:spcPts val="0"/>
              </a:spcBef>
              <a:spcAft>
                <a:spcPts val="0"/>
              </a:spcAft>
              <a:buClr>
                <a:srgbClr val="000000"/>
              </a:buClr>
              <a:buSzPts val="1400"/>
              <a:buFont typeface="Arial"/>
              <a:buNone/>
            </a:pPr>
            <a:r>
              <a:rPr lang="en" sz="4000" i="1">
                <a:solidFill>
                  <a:schemeClr val="lt1"/>
                </a:solidFill>
                <a:latin typeface="Arial"/>
                <a:ea typeface="Arial"/>
                <a:cs typeface="Arial"/>
                <a:sym typeface="Arial"/>
              </a:rPr>
              <a:t>		* 40% of the US data impact is from GEO assets = 0.39 x $55.6B = </a:t>
            </a:r>
            <a:r>
              <a:rPr lang="en" sz="4000" i="1" u="sng">
                <a:solidFill>
                  <a:schemeClr val="lt1"/>
                </a:solidFill>
                <a:latin typeface="Arial"/>
                <a:ea typeface="Arial"/>
                <a:cs typeface="Arial"/>
                <a:sym typeface="Arial"/>
              </a:rPr>
              <a:t>$21.7 B/yr: Therefore 20X the $20B investment</a:t>
            </a:r>
            <a:endParaRPr/>
          </a:p>
          <a:p>
            <a:pPr marL="457200" marR="0" lvl="0" indent="-228600" algn="l" rtl="0">
              <a:lnSpc>
                <a:spcPct val="100000"/>
              </a:lnSpc>
              <a:spcBef>
                <a:spcPts val="0"/>
              </a:spcBef>
              <a:spcAft>
                <a:spcPts val="0"/>
              </a:spcAft>
              <a:buClr>
                <a:srgbClr val="000000"/>
              </a:buClr>
              <a:buSzPts val="1400"/>
              <a:buFont typeface="Arial"/>
              <a:buNone/>
            </a:pPr>
            <a:r>
              <a:rPr lang="en" sz="4000" i="1" u="none">
                <a:solidFill>
                  <a:schemeClr val="lt1"/>
                </a:solidFill>
                <a:latin typeface="Arial"/>
                <a:ea typeface="Arial"/>
                <a:cs typeface="Arial"/>
                <a:sym typeface="Arial"/>
              </a:rPr>
              <a:t>		Note: 39% is from FSOI in OSSE: Geo Percentage of impact to Forecast</a:t>
            </a:r>
            <a:r>
              <a:rPr lang="en" sz="4000" i="1">
                <a:solidFill>
                  <a:schemeClr val="lt1"/>
                </a:solidFill>
                <a:latin typeface="Arial"/>
                <a:ea typeface="Arial"/>
                <a:cs typeface="Arial"/>
                <a:sym typeface="Arial"/>
              </a:rPr>
              <a:t>		</a:t>
            </a:r>
            <a:endParaRPr/>
          </a:p>
          <a:p>
            <a:pPr marL="457200" marR="0" lvl="0" indent="-228600" algn="l" rtl="0">
              <a:lnSpc>
                <a:spcPct val="100000"/>
              </a:lnSpc>
              <a:spcBef>
                <a:spcPts val="0"/>
              </a:spcBef>
              <a:spcAft>
                <a:spcPts val="0"/>
              </a:spcAft>
              <a:buClr>
                <a:srgbClr val="000000"/>
              </a:buClr>
              <a:buSzPts val="1400"/>
              <a:buFont typeface="Arial"/>
              <a:buNone/>
            </a:pPr>
            <a:r>
              <a:rPr lang="en" sz="4000" i="1">
                <a:solidFill>
                  <a:schemeClr val="lt1"/>
                </a:solidFill>
                <a:latin typeface="Arial"/>
                <a:ea typeface="Arial"/>
                <a:cs typeface="Arial"/>
                <a:sym typeface="Arial"/>
              </a:rPr>
              <a:t>To Calculate the percentage benefit:  $21.7B/$162B = 13.7%</a:t>
            </a:r>
            <a:endParaRPr/>
          </a:p>
          <a:p>
            <a:pPr marL="457200" marR="0" lvl="0" indent="-228600" algn="l" rtl="0">
              <a:lnSpc>
                <a:spcPct val="100000"/>
              </a:lnSpc>
              <a:spcBef>
                <a:spcPts val="0"/>
              </a:spcBef>
              <a:spcAft>
                <a:spcPts val="0"/>
              </a:spcAft>
              <a:buClr>
                <a:srgbClr val="000000"/>
              </a:buClr>
              <a:buSzPts val="1400"/>
              <a:buFont typeface="Arial"/>
              <a:buNone/>
            </a:pPr>
            <a:endParaRPr sz="4000" i="1">
              <a:solidFill>
                <a:schemeClr val="lt1"/>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 sz="9600" i="1">
                <a:solidFill>
                  <a:schemeClr val="lt1"/>
                </a:solidFill>
                <a:latin typeface="Arial"/>
                <a:ea typeface="Arial"/>
                <a:cs typeface="Arial"/>
                <a:sym typeface="Arial"/>
              </a:rPr>
              <a:t>*From WMO/Worldbank publication “</a:t>
            </a:r>
            <a:r>
              <a:rPr lang="en" sz="4000" b="1" i="0" u="none" strike="noStrike" cap="none">
                <a:solidFill>
                  <a:schemeClr val="dk1"/>
                </a:solidFill>
                <a:latin typeface="Arial"/>
                <a:ea typeface="Arial"/>
                <a:cs typeface="Arial"/>
                <a:sym typeface="Arial"/>
              </a:rPr>
              <a:t>The Value of Surface-based Meteorological Observation Data” </a:t>
            </a:r>
            <a:endParaRPr sz="4000" i="1">
              <a:solidFill>
                <a:schemeClr val="lt1"/>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sz="4000" i="1">
              <a:solidFill>
                <a:schemeClr val="lt1"/>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sz="4000" b="1"/>
          </a:p>
        </p:txBody>
      </p:sp>
      <p:sp>
        <p:nvSpPr>
          <p:cNvPr id="181" name="Google Shape;181;ge789d79ae0_0_160:notes"/>
          <p:cNvSpPr txBox="1">
            <a:spLocks noGrp="1"/>
          </p:cNvSpPr>
          <p:nvPr>
            <p:ph type="sldNum" idx="12"/>
          </p:nvPr>
        </p:nvSpPr>
        <p:spPr>
          <a:xfrm>
            <a:off x="3884613" y="8685226"/>
            <a:ext cx="2971800" cy="4590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1147b57690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1147b576903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solidFill>
                  <a:srgbClr val="222222"/>
                </a:solidFill>
                <a:latin typeface="Georgia"/>
                <a:ea typeface="Georgia"/>
                <a:cs typeface="Georgia"/>
                <a:sym typeface="Georgia"/>
              </a:rPr>
              <a:t>NOAA’s geostationary satellites provide the only continuous coverage of weather and hazardous environmental conditions in the Western Hemisphere, protecting the lives and property of the 1 billion people who live and work in the Americas.  </a:t>
            </a:r>
            <a:endParaRPr/>
          </a:p>
        </p:txBody>
      </p:sp>
      <p:sp>
        <p:nvSpPr>
          <p:cNvPr id="75" name="Google Shape;75;g1147b576903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3922380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e789d79ae0_0_568:notes"/>
          <p:cNvSpPr txBox="1">
            <a:spLocks noGrp="1"/>
          </p:cNvSpPr>
          <p:nvPr>
            <p:ph type="body" idx="1"/>
          </p:nvPr>
        </p:nvSpPr>
        <p:spPr>
          <a:xfrm>
            <a:off x="685800" y="4400556"/>
            <a:ext cx="5486400" cy="36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3" name="Google Shape;193;ge789d79ae0_0_568: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e789d79ae0_0_579: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5" name="Google Shape;205;ge789d79ae0_0_579: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e789d79ae0_0_590: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7" name="Google Shape;217;ge789d79ae0_0_590:notes"/>
          <p:cNvSpPr>
            <a:spLocks noGrp="1" noRot="1" noChangeAspect="1"/>
          </p:cNvSpPr>
          <p:nvPr>
            <p:ph type="sldImg" idx="2"/>
          </p:nvPr>
        </p:nvSpPr>
        <p:spPr>
          <a:xfrm>
            <a:off x="687388" y="1143000"/>
            <a:ext cx="5483225" cy="30845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oleObject" Target="../embeddings/oleObject1.bin"/><Relationship Id="rId4"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7"/>
        <p:cNvGrpSpPr/>
        <p:nvPr/>
      </p:nvGrpSpPr>
      <p:grpSpPr>
        <a:xfrm>
          <a:off x="0" y="0"/>
          <a:ext cx="0" cy="0"/>
          <a:chOff x="0" y="0"/>
          <a:chExt cx="0" cy="0"/>
        </a:xfrm>
      </p:grpSpPr>
      <p:sp>
        <p:nvSpPr>
          <p:cNvPr id="68" name="Google Shape;68;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ctr" rtl="0">
              <a:lnSpc>
                <a:spcPct val="90000"/>
              </a:lnSpc>
              <a:spcBef>
                <a:spcPts val="0"/>
              </a:spcBef>
              <a:spcAft>
                <a:spcPts val="0"/>
              </a:spcAft>
              <a:buClr>
                <a:schemeClr val="dk1"/>
              </a:buClr>
              <a:buSzPts val="1400"/>
              <a:buNone/>
              <a:defRPr>
                <a:solidFill>
                  <a:srgbClr val="124163"/>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69" name="Google Shape;69;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100000"/>
              </a:lnSpc>
              <a:spcBef>
                <a:spcPts val="400"/>
              </a:spcBef>
              <a:spcAft>
                <a:spcPts val="0"/>
              </a:spcAft>
              <a:buClr>
                <a:schemeClr val="dk1"/>
              </a:buClr>
              <a:buSzPts val="1400"/>
              <a:buFont typeface="Arial"/>
              <a:buChar char="–"/>
              <a:defRPr/>
            </a:lvl2pPr>
            <a:lvl3pPr marL="1371600" lvl="2" indent="-317500" algn="l" rtl="0">
              <a:lnSpc>
                <a:spcPct val="100000"/>
              </a:lnSpc>
              <a:spcBef>
                <a:spcPts val="400"/>
              </a:spcBef>
              <a:spcAft>
                <a:spcPts val="0"/>
              </a:spcAft>
              <a:buClr>
                <a:schemeClr val="dk1"/>
              </a:buClr>
              <a:buSzPts val="1400"/>
              <a:buFont typeface="Courier New"/>
              <a:buChar char="o"/>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70"/>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1"/>
        <p:cNvGrpSpPr/>
        <p:nvPr/>
      </p:nvGrpSpPr>
      <p:grpSpPr>
        <a:xfrm>
          <a:off x="0" y="0"/>
          <a:ext cx="0" cy="0"/>
          <a:chOff x="0" y="0"/>
          <a:chExt cx="0" cy="0"/>
        </a:xfrm>
      </p:grpSpPr>
      <p:sp>
        <p:nvSpPr>
          <p:cNvPr id="72" name="Google Shape;72;p18"/>
          <p:cNvSpPr txBox="1">
            <a:spLocks noGrp="1"/>
          </p:cNvSpPr>
          <p:nvPr>
            <p:ph type="title"/>
          </p:nvPr>
        </p:nvSpPr>
        <p:spPr>
          <a:xfrm>
            <a:off x="628650" y="273844"/>
            <a:ext cx="7886700" cy="994200"/>
          </a:xfrm>
          <a:prstGeom prst="rect">
            <a:avLst/>
          </a:prstGeom>
          <a:noFill/>
          <a:ln>
            <a:noFill/>
          </a:ln>
        </p:spPr>
        <p:txBody>
          <a:bodyPr spcFirstLastPara="1" wrap="square" lIns="51425" tIns="25700" rIns="51425" bIns="25700" anchor="ctr" anchorCtr="0">
            <a:noAutofit/>
          </a:bodyPr>
          <a:lstStyle>
            <a:lvl1pPr lvl="0" algn="ctr" rtl="0">
              <a:lnSpc>
                <a:spcPct val="90000"/>
              </a:lnSpc>
              <a:spcBef>
                <a:spcPts val="0"/>
              </a:spcBef>
              <a:spcAft>
                <a:spcPts val="0"/>
              </a:spcAft>
              <a:buClr>
                <a:schemeClr val="dk1"/>
              </a:buClr>
              <a:buSzPts val="1100"/>
              <a:buNone/>
              <a:defRPr>
                <a:solidFill>
                  <a:srgbClr val="124163"/>
                </a:solidFill>
              </a:defRPr>
            </a:lvl1pPr>
            <a:lvl2pPr lvl="1" algn="l" rtl="0">
              <a:lnSpc>
                <a:spcPct val="100000"/>
              </a:lnSpc>
              <a:spcBef>
                <a:spcPts val="0"/>
              </a:spcBef>
              <a:spcAft>
                <a:spcPts val="0"/>
              </a:spcAft>
              <a:buSzPts val="800"/>
              <a:buNone/>
              <a:defRPr/>
            </a:lvl2pPr>
            <a:lvl3pPr lvl="2" algn="l" rtl="0">
              <a:lnSpc>
                <a:spcPct val="100000"/>
              </a:lnSpc>
              <a:spcBef>
                <a:spcPts val="0"/>
              </a:spcBef>
              <a:spcAft>
                <a:spcPts val="0"/>
              </a:spcAft>
              <a:buSzPts val="800"/>
              <a:buNone/>
              <a:defRPr/>
            </a:lvl3pPr>
            <a:lvl4pPr lvl="3" algn="l" rtl="0">
              <a:lnSpc>
                <a:spcPct val="100000"/>
              </a:lnSpc>
              <a:spcBef>
                <a:spcPts val="0"/>
              </a:spcBef>
              <a:spcAft>
                <a:spcPts val="0"/>
              </a:spcAft>
              <a:buSzPts val="800"/>
              <a:buNone/>
              <a:defRPr/>
            </a:lvl4pPr>
            <a:lvl5pPr lvl="4" algn="l" rtl="0">
              <a:lnSpc>
                <a:spcPct val="100000"/>
              </a:lnSpc>
              <a:spcBef>
                <a:spcPts val="0"/>
              </a:spcBef>
              <a:spcAft>
                <a:spcPts val="0"/>
              </a:spcAft>
              <a:buSzPts val="800"/>
              <a:buNone/>
              <a:defRPr/>
            </a:lvl5pPr>
            <a:lvl6pPr lvl="5" algn="l" rtl="0">
              <a:lnSpc>
                <a:spcPct val="100000"/>
              </a:lnSpc>
              <a:spcBef>
                <a:spcPts val="0"/>
              </a:spcBef>
              <a:spcAft>
                <a:spcPts val="0"/>
              </a:spcAft>
              <a:buSzPts val="800"/>
              <a:buNone/>
              <a:defRPr/>
            </a:lvl6pPr>
            <a:lvl7pPr lvl="6" algn="l" rtl="0">
              <a:lnSpc>
                <a:spcPct val="100000"/>
              </a:lnSpc>
              <a:spcBef>
                <a:spcPts val="0"/>
              </a:spcBef>
              <a:spcAft>
                <a:spcPts val="0"/>
              </a:spcAft>
              <a:buSzPts val="800"/>
              <a:buNone/>
              <a:defRPr/>
            </a:lvl7pPr>
            <a:lvl8pPr lvl="7" algn="l" rtl="0">
              <a:lnSpc>
                <a:spcPct val="100000"/>
              </a:lnSpc>
              <a:spcBef>
                <a:spcPts val="0"/>
              </a:spcBef>
              <a:spcAft>
                <a:spcPts val="0"/>
              </a:spcAft>
              <a:buSzPts val="800"/>
              <a:buNone/>
              <a:defRPr/>
            </a:lvl8pPr>
            <a:lvl9pPr lvl="8" algn="l" rtl="0">
              <a:lnSpc>
                <a:spcPct val="100000"/>
              </a:lnSpc>
              <a:spcBef>
                <a:spcPts val="0"/>
              </a:spcBef>
              <a:spcAft>
                <a:spcPts val="0"/>
              </a:spcAft>
              <a:buSzPts val="8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sp>
        <p:nvSpPr>
          <p:cNvPr id="4" name="Content Placeholder 2"/>
          <p:cNvSpPr>
            <a:spLocks noGrp="1"/>
          </p:cNvSpPr>
          <p:nvPr>
            <p:ph sz="half" idx="11" hasCustomPrompt="1"/>
          </p:nvPr>
        </p:nvSpPr>
        <p:spPr>
          <a:xfrm>
            <a:off x="109730" y="691287"/>
            <a:ext cx="8939175" cy="4114800"/>
          </a:xfrm>
          <a:prstGeom prst="rect">
            <a:avLst/>
          </a:prstGeom>
        </p:spPr>
        <p:txBody>
          <a:bodyPr/>
          <a:lstStyle>
            <a:lvl1pPr marL="170260" indent="-170260">
              <a:defRPr sz="1050">
                <a:latin typeface="Arial" pitchFamily="34" charset="0"/>
                <a:cs typeface="Arial" pitchFamily="34" charset="0"/>
              </a:defRPr>
            </a:lvl1pPr>
            <a:lvl2pPr marL="427435" indent="-172641">
              <a:defRPr sz="1050">
                <a:latin typeface="Arial" pitchFamily="34" charset="0"/>
                <a:cs typeface="Arial" pitchFamily="34" charset="0"/>
              </a:defRPr>
            </a:lvl2pPr>
            <a:lvl3pPr marL="686991" indent="-171450">
              <a:defRPr sz="1050">
                <a:latin typeface="Arial" pitchFamily="34" charset="0"/>
                <a:cs typeface="Arial" pitchFamily="34" charset="0"/>
              </a:defRPr>
            </a:lvl3pPr>
            <a:lvl4pPr marL="942975" indent="-171450">
              <a:defRPr sz="1050">
                <a:latin typeface="Arial" pitchFamily="34" charset="0"/>
                <a:cs typeface="Arial" pitchFamily="34" charset="0"/>
              </a:defRPr>
            </a:lvl4pPr>
            <a:lvl5pPr marL="1097280">
              <a:defRPr sz="900" baseline="0">
                <a:latin typeface="Arial" pitchFamily="34" charset="0"/>
                <a:cs typeface="Arial"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endParaRPr lang="en-US" dirty="0"/>
          </a:p>
          <a:p>
            <a:pPr lvl="3"/>
            <a:endParaRPr lang="en-US" dirty="0"/>
          </a:p>
        </p:txBody>
      </p:sp>
      <p:sp>
        <p:nvSpPr>
          <p:cNvPr id="5" name="Title 1"/>
          <p:cNvSpPr>
            <a:spLocks noGrp="1"/>
          </p:cNvSpPr>
          <p:nvPr>
            <p:ph type="title"/>
          </p:nvPr>
        </p:nvSpPr>
        <p:spPr>
          <a:xfrm>
            <a:off x="1862" y="9789"/>
            <a:ext cx="9142139" cy="616141"/>
          </a:xfrm>
        </p:spPr>
        <p:txBody>
          <a:bodyPr/>
          <a:lstStyle/>
          <a:p>
            <a:r>
              <a:rPr lang="en-US" dirty="0"/>
              <a:t>Click to edit Master title style</a:t>
            </a:r>
          </a:p>
        </p:txBody>
      </p:sp>
    </p:spTree>
    <p:extLst>
      <p:ext uri="{BB962C8B-B14F-4D97-AF65-F5344CB8AC3E}">
        <p14:creationId xmlns:p14="http://schemas.microsoft.com/office/powerpoint/2010/main" val="8355652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Title 2"/>
          <p:cNvSpPr>
            <a:spLocks noGrp="1" noChangeArrowheads="1"/>
          </p:cNvSpPr>
          <p:nvPr>
            <p:ph type="title"/>
          </p:nvPr>
        </p:nvSpPr>
        <p:spPr bwMode="auto">
          <a:xfrm>
            <a:off x="1862" y="9789"/>
            <a:ext cx="9142139" cy="61614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2100"/>
            </a:lvl1pPr>
          </a:lstStyle>
          <a:p>
            <a:pPr lvl="0"/>
            <a:r>
              <a:rPr lang="en-US" dirty="0"/>
              <a:t>Click to edit Master title style</a:t>
            </a:r>
          </a:p>
        </p:txBody>
      </p:sp>
    </p:spTree>
    <p:extLst>
      <p:ext uri="{BB962C8B-B14F-4D97-AF65-F5344CB8AC3E}">
        <p14:creationId xmlns:p14="http://schemas.microsoft.com/office/powerpoint/2010/main" val="20541323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7"/>
        <p:cNvGrpSpPr/>
        <p:nvPr/>
      </p:nvGrpSpPr>
      <p:grpSpPr>
        <a:xfrm>
          <a:off x="0" y="0"/>
          <a:ext cx="0" cy="0"/>
          <a:chOff x="0" y="0"/>
          <a:chExt cx="0" cy="0"/>
        </a:xfrm>
      </p:grpSpPr>
      <p:sp>
        <p:nvSpPr>
          <p:cNvPr id="88" name="Google Shape;88;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ctr" rtl="0">
              <a:lnSpc>
                <a:spcPct val="90000"/>
              </a:lnSpc>
              <a:spcBef>
                <a:spcPts val="0"/>
              </a:spcBef>
              <a:spcAft>
                <a:spcPts val="0"/>
              </a:spcAft>
              <a:buClr>
                <a:schemeClr val="dk1"/>
              </a:buClr>
              <a:buSzPts val="1400"/>
              <a:buNone/>
              <a:defRPr>
                <a:solidFill>
                  <a:srgbClr val="124163"/>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89" name="Google Shape;89;p2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100000"/>
              </a:lnSpc>
              <a:spcBef>
                <a:spcPts val="400"/>
              </a:spcBef>
              <a:spcAft>
                <a:spcPts val="0"/>
              </a:spcAft>
              <a:buClr>
                <a:schemeClr val="dk1"/>
              </a:buClr>
              <a:buSzPts val="1400"/>
              <a:buFont typeface="Arial"/>
              <a:buChar char="–"/>
              <a:defRPr/>
            </a:lvl2pPr>
            <a:lvl3pPr marL="1371600" lvl="2" indent="-317500" algn="l" rtl="0">
              <a:lnSpc>
                <a:spcPct val="100000"/>
              </a:lnSpc>
              <a:spcBef>
                <a:spcPts val="400"/>
              </a:spcBef>
              <a:spcAft>
                <a:spcPts val="0"/>
              </a:spcAft>
              <a:buClr>
                <a:schemeClr val="dk1"/>
              </a:buClr>
              <a:buSzPts val="1400"/>
              <a:buFont typeface="Courier New"/>
              <a:buChar char="o"/>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0"/>
        <p:cNvGrpSpPr/>
        <p:nvPr/>
      </p:nvGrpSpPr>
      <p:grpSpPr>
        <a:xfrm>
          <a:off x="0" y="0"/>
          <a:ext cx="0" cy="0"/>
          <a:chOff x="0" y="0"/>
          <a:chExt cx="0" cy="0"/>
        </a:xfrm>
      </p:grpSpPr>
      <p:sp>
        <p:nvSpPr>
          <p:cNvPr id="91" name="Google Shape;91;p22"/>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dk1"/>
              </a:buClr>
              <a:buSzPts val="4500"/>
              <a:buFont typeface="Arial"/>
              <a:buNone/>
              <a:defRPr sz="4500">
                <a:solidFill>
                  <a:srgbClr val="124163"/>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92" name="Google Shape;92;p22"/>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rgbClr val="888888"/>
              </a:buClr>
              <a:buSzPts val="1800"/>
              <a:buNone/>
              <a:defRPr sz="1800">
                <a:solidFill>
                  <a:srgbClr val="888888"/>
                </a:solidFill>
              </a:defRPr>
            </a:lvl1pPr>
            <a:lvl2pPr marL="914400" lvl="1" indent="-228600" algn="l" rtl="0">
              <a:lnSpc>
                <a:spcPct val="90000"/>
              </a:lnSpc>
              <a:spcBef>
                <a:spcPts val="400"/>
              </a:spcBef>
              <a:spcAft>
                <a:spcPts val="0"/>
              </a:spcAft>
              <a:buClr>
                <a:srgbClr val="888888"/>
              </a:buClr>
              <a:buSzPts val="1500"/>
              <a:buNone/>
              <a:defRPr sz="1500">
                <a:solidFill>
                  <a:srgbClr val="888888"/>
                </a:solidFill>
              </a:defRPr>
            </a:lvl2pPr>
            <a:lvl3pPr marL="1371600" lvl="2" indent="-228600" algn="l" rtl="0">
              <a:lnSpc>
                <a:spcPct val="90000"/>
              </a:lnSpc>
              <a:spcBef>
                <a:spcPts val="400"/>
              </a:spcBef>
              <a:spcAft>
                <a:spcPts val="0"/>
              </a:spcAft>
              <a:buClr>
                <a:srgbClr val="888888"/>
              </a:buClr>
              <a:buSzPts val="1400"/>
              <a:buNone/>
              <a:defRPr sz="1400">
                <a:solidFill>
                  <a:srgbClr val="888888"/>
                </a:solidFill>
              </a:defRPr>
            </a:lvl3pPr>
            <a:lvl4pPr marL="1828800" lvl="3" indent="-228600" algn="l" rtl="0">
              <a:lnSpc>
                <a:spcPct val="90000"/>
              </a:lnSpc>
              <a:spcBef>
                <a:spcPts val="400"/>
              </a:spcBef>
              <a:spcAft>
                <a:spcPts val="0"/>
              </a:spcAft>
              <a:buClr>
                <a:srgbClr val="888888"/>
              </a:buClr>
              <a:buSzPts val="1200"/>
              <a:buNone/>
              <a:defRPr sz="1200">
                <a:solidFill>
                  <a:srgbClr val="888888"/>
                </a:solidFill>
              </a:defRPr>
            </a:lvl4pPr>
            <a:lvl5pPr marL="2286000" lvl="4" indent="-228600" algn="l" rtl="0">
              <a:lnSpc>
                <a:spcPct val="90000"/>
              </a:lnSpc>
              <a:spcBef>
                <a:spcPts val="400"/>
              </a:spcBef>
              <a:spcAft>
                <a:spcPts val="0"/>
              </a:spcAft>
              <a:buClr>
                <a:srgbClr val="888888"/>
              </a:buClr>
              <a:buSzPts val="1200"/>
              <a:buNone/>
              <a:defRPr sz="1200">
                <a:solidFill>
                  <a:srgbClr val="888888"/>
                </a:solidFill>
              </a:defRPr>
            </a:lvl5pPr>
            <a:lvl6pPr marL="2743200" lvl="5" indent="-228600" algn="l" rtl="0">
              <a:lnSpc>
                <a:spcPct val="90000"/>
              </a:lnSpc>
              <a:spcBef>
                <a:spcPts val="400"/>
              </a:spcBef>
              <a:spcAft>
                <a:spcPts val="0"/>
              </a:spcAft>
              <a:buClr>
                <a:srgbClr val="888888"/>
              </a:buClr>
              <a:buSzPts val="1200"/>
              <a:buNone/>
              <a:defRPr sz="1200">
                <a:solidFill>
                  <a:srgbClr val="888888"/>
                </a:solidFill>
              </a:defRPr>
            </a:lvl6pPr>
            <a:lvl7pPr marL="3200400" lvl="6" indent="-228600" algn="l" rtl="0">
              <a:lnSpc>
                <a:spcPct val="90000"/>
              </a:lnSpc>
              <a:spcBef>
                <a:spcPts val="400"/>
              </a:spcBef>
              <a:spcAft>
                <a:spcPts val="0"/>
              </a:spcAft>
              <a:buClr>
                <a:srgbClr val="888888"/>
              </a:buClr>
              <a:buSzPts val="1200"/>
              <a:buNone/>
              <a:defRPr sz="1200">
                <a:solidFill>
                  <a:srgbClr val="888888"/>
                </a:solidFill>
              </a:defRPr>
            </a:lvl7pPr>
            <a:lvl8pPr marL="3657600" lvl="7" indent="-228600" algn="l" rtl="0">
              <a:lnSpc>
                <a:spcPct val="90000"/>
              </a:lnSpc>
              <a:spcBef>
                <a:spcPts val="400"/>
              </a:spcBef>
              <a:spcAft>
                <a:spcPts val="0"/>
              </a:spcAft>
              <a:buClr>
                <a:srgbClr val="888888"/>
              </a:buClr>
              <a:buSzPts val="1200"/>
              <a:buNone/>
              <a:defRPr sz="1200">
                <a:solidFill>
                  <a:srgbClr val="888888"/>
                </a:solidFill>
              </a:defRPr>
            </a:lvl8pPr>
            <a:lvl9pPr marL="4114800" lvl="8" indent="-228600" algn="l" rtl="0">
              <a:lnSpc>
                <a:spcPct val="90000"/>
              </a:lnSpc>
              <a:spcBef>
                <a:spcPts val="400"/>
              </a:spcBef>
              <a:spcAft>
                <a:spcPts val="0"/>
              </a:spcAft>
              <a:buClr>
                <a:srgbClr val="888888"/>
              </a:buClr>
              <a:buSzPts val="1200"/>
              <a:buNone/>
              <a:defRPr sz="1200">
                <a:solidFill>
                  <a:srgbClr val="888888"/>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3"/>
        <p:cNvGrpSpPr/>
        <p:nvPr/>
      </p:nvGrpSpPr>
      <p:grpSpPr>
        <a:xfrm>
          <a:off x="0" y="0"/>
          <a:ext cx="0" cy="0"/>
          <a:chOff x="0" y="0"/>
          <a:chExt cx="0" cy="0"/>
        </a:xfrm>
      </p:grpSpPr>
      <p:sp>
        <p:nvSpPr>
          <p:cNvPr id="94" name="Google Shape;9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ctr" rtl="0">
              <a:lnSpc>
                <a:spcPct val="90000"/>
              </a:lnSpc>
              <a:spcBef>
                <a:spcPts val="0"/>
              </a:spcBef>
              <a:spcAft>
                <a:spcPts val="0"/>
              </a:spcAft>
              <a:buClr>
                <a:schemeClr val="dk1"/>
              </a:buClr>
              <a:buSzPts val="1400"/>
              <a:buNone/>
              <a:defRPr>
                <a:solidFill>
                  <a:srgbClr val="124163"/>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95" name="Google Shape;95;p23"/>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96" name="Google Shape;96;p23"/>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400"/>
              </a:spcBef>
              <a:spcAft>
                <a:spcPts val="0"/>
              </a:spcAft>
              <a:buClr>
                <a:schemeClr val="dk1"/>
              </a:buClr>
              <a:buSzPts val="1400"/>
              <a:buChar char="•"/>
              <a:defRPr/>
            </a:lvl2pPr>
            <a:lvl3pPr marL="1371600" lvl="2" indent="-317500" algn="l" rtl="0">
              <a:lnSpc>
                <a:spcPct val="90000"/>
              </a:lnSpc>
              <a:spcBef>
                <a:spcPts val="400"/>
              </a:spcBef>
              <a:spcAft>
                <a:spcPts val="0"/>
              </a:spcAft>
              <a:buClr>
                <a:schemeClr val="dk1"/>
              </a:buClr>
              <a:buSzPts val="1400"/>
              <a:buChar char="•"/>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7"/>
        <p:cNvGrpSpPr/>
        <p:nvPr/>
      </p:nvGrpSpPr>
      <p:grpSpPr>
        <a:xfrm>
          <a:off x="0" y="0"/>
          <a:ext cx="0" cy="0"/>
          <a:chOff x="0" y="0"/>
          <a:chExt cx="0" cy="0"/>
        </a:xfrm>
      </p:grpSpPr>
      <p:sp>
        <p:nvSpPr>
          <p:cNvPr id="98" name="Google Shape;98;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ctr" rtl="0">
              <a:lnSpc>
                <a:spcPct val="90000"/>
              </a:lnSpc>
              <a:spcBef>
                <a:spcPts val="0"/>
              </a:spcBef>
              <a:spcAft>
                <a:spcPts val="0"/>
              </a:spcAft>
              <a:buClr>
                <a:schemeClr val="dk1"/>
              </a:buClr>
              <a:buSzPts val="1400"/>
              <a:buNone/>
              <a:defRPr>
                <a:solidFill>
                  <a:srgbClr val="124163"/>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99"/>
        <p:cNvGrpSpPr/>
        <p:nvPr/>
      </p:nvGrpSpPr>
      <p:grpSpPr>
        <a:xfrm>
          <a:off x="0" y="0"/>
          <a:ext cx="0" cy="0"/>
          <a:chOff x="0" y="0"/>
          <a:chExt cx="0" cy="0"/>
        </a:xfrm>
      </p:grpSpPr>
      <p:sp>
        <p:nvSpPr>
          <p:cNvPr id="100" name="Google Shape;100;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lvl1pPr lvl="0" algn="l" rtl="0">
              <a:lnSpc>
                <a:spcPct val="90000"/>
              </a:lnSpc>
              <a:spcBef>
                <a:spcPts val="0"/>
              </a:spcBef>
              <a:spcAft>
                <a:spcPts val="0"/>
              </a:spcAft>
              <a:buClr>
                <a:schemeClr val="dk1"/>
              </a:buClr>
              <a:buSzPts val="2400"/>
              <a:buFont typeface="Arial"/>
              <a:buNone/>
              <a:defRPr sz="2400">
                <a:solidFill>
                  <a:srgbClr val="124163"/>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01" name="Google Shape;101;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102" name="Google Shape;102;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lvl1pPr marL="457200" lvl="0" indent="-228600" algn="l" rtl="0">
              <a:lnSpc>
                <a:spcPct val="90000"/>
              </a:lnSpc>
              <a:spcBef>
                <a:spcPts val="800"/>
              </a:spcBef>
              <a:spcAft>
                <a:spcPts val="0"/>
              </a:spcAft>
              <a:buClr>
                <a:schemeClr val="dk1"/>
              </a:buClr>
              <a:buSzPts val="1200"/>
              <a:buNone/>
              <a:defRPr sz="1200"/>
            </a:lvl1pPr>
            <a:lvl2pPr marL="914400" lvl="1" indent="-228600" algn="l" rtl="0">
              <a:lnSpc>
                <a:spcPct val="90000"/>
              </a:lnSpc>
              <a:spcBef>
                <a:spcPts val="400"/>
              </a:spcBef>
              <a:spcAft>
                <a:spcPts val="0"/>
              </a:spcAft>
              <a:buClr>
                <a:schemeClr val="dk1"/>
              </a:buClr>
              <a:buSzPts val="1100"/>
              <a:buNone/>
              <a:defRPr sz="1100"/>
            </a:lvl2pPr>
            <a:lvl3pPr marL="1371600" lvl="2" indent="-228600" algn="l" rtl="0">
              <a:lnSpc>
                <a:spcPct val="90000"/>
              </a:lnSpc>
              <a:spcBef>
                <a:spcPts val="400"/>
              </a:spcBef>
              <a:spcAft>
                <a:spcPts val="0"/>
              </a:spcAft>
              <a:buClr>
                <a:schemeClr val="dk1"/>
              </a:buClr>
              <a:buSzPts val="900"/>
              <a:buNone/>
              <a:defRPr sz="900"/>
            </a:lvl3pPr>
            <a:lvl4pPr marL="1828800" lvl="3" indent="-228600" algn="l" rtl="0">
              <a:lnSpc>
                <a:spcPct val="90000"/>
              </a:lnSpc>
              <a:spcBef>
                <a:spcPts val="400"/>
              </a:spcBef>
              <a:spcAft>
                <a:spcPts val="0"/>
              </a:spcAft>
              <a:buClr>
                <a:schemeClr val="dk1"/>
              </a:buClr>
              <a:buSzPts val="800"/>
              <a:buNone/>
              <a:defRPr sz="800"/>
            </a:lvl4pPr>
            <a:lvl5pPr marL="2286000" lvl="4" indent="-228600" algn="l" rtl="0">
              <a:lnSpc>
                <a:spcPct val="90000"/>
              </a:lnSpc>
              <a:spcBef>
                <a:spcPts val="400"/>
              </a:spcBef>
              <a:spcAft>
                <a:spcPts val="0"/>
              </a:spcAft>
              <a:buClr>
                <a:schemeClr val="dk1"/>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custDataLst>
              <p:tags r:id="rId2"/>
            </p:custDataLst>
            <p:extLst/>
          </p:nvPr>
        </p:nvGraphicFramePr>
        <p:xfrm>
          <a:off x="1589" y="1192"/>
          <a:ext cx="1587" cy="1190"/>
        </p:xfrm>
        <a:graphic>
          <a:graphicData uri="http://schemas.openxmlformats.org/presentationml/2006/ole">
            <mc:AlternateContent xmlns:mc="http://schemas.openxmlformats.org/markup-compatibility/2006">
              <mc:Choice xmlns:v="urn:schemas-microsoft-com:vml" Requires="v">
                <p:oleObj spid="_x0000_s1040" name="think-cell Slide" r:id="rId5" imgW="347" imgH="346" progId="TCLayout.ActiveDocument.1">
                  <p:embed/>
                </p:oleObj>
              </mc:Choice>
              <mc:Fallback>
                <p:oleObj name="think-cell Slide" r:id="rId5" imgW="347" imgH="346" progId="TCLayout.ActiveDocument.1">
                  <p:embed/>
                  <p:pic>
                    <p:nvPicPr>
                      <p:cNvPr id="3" name="Object 2" hidden="1"/>
                      <p:cNvPicPr/>
                      <p:nvPr/>
                    </p:nvPicPr>
                    <p:blipFill>
                      <a:blip r:embed="rId6"/>
                      <a:stretch>
                        <a:fillRect/>
                      </a:stretch>
                    </p:blipFill>
                    <p:spPr>
                      <a:xfrm>
                        <a:off x="1589" y="1192"/>
                        <a:ext cx="1587" cy="119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B1A76296-2E82-471D-A613-C7194FAED188}"/>
              </a:ext>
            </a:extLst>
          </p:cNvPr>
          <p:cNvSpPr/>
          <p:nvPr>
            <p:custDataLst>
              <p:tags r:id="rId3"/>
            </p:custDataLst>
          </p:nvPr>
        </p:nvSpPr>
        <p:spPr>
          <a:xfrm>
            <a:off x="1" y="0"/>
            <a:ext cx="158750" cy="119063"/>
          </a:xfrm>
          <a:prstGeom prst="rect">
            <a:avLst/>
          </a:prstGeom>
          <a:solidFill>
            <a:schemeClr val="accent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endParaRPr lang="en-US" sz="1500" dirty="0" err="1">
              <a:solidFill>
                <a:srgbClr val="0A4595"/>
              </a:solidFill>
              <a:sym typeface="Candara" panose="020E0502030303020204" pitchFamily="34" charset="0"/>
            </a:endParaRPr>
          </a:p>
        </p:txBody>
      </p:sp>
      <p:sp>
        <p:nvSpPr>
          <p:cNvPr id="2" name="Title"/>
          <p:cNvSpPr>
            <a:spLocks noGrp="1"/>
          </p:cNvSpPr>
          <p:nvPr>
            <p:ph type="title"/>
          </p:nvPr>
        </p:nvSpPr>
        <p:spPr bwMode="auto">
          <a:xfrm>
            <a:off x="513086" y="176148"/>
            <a:ext cx="7538715" cy="47089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lang="x-none" dirty="0">
                <a:latin typeface="+mj-lt"/>
              </a:defRPr>
            </a:lvl1pPr>
          </a:lstStyle>
          <a:p>
            <a:pPr lvl="0"/>
            <a:r>
              <a:rPr lang="en-US" dirty="0"/>
              <a:t>Click to edit Master title style</a:t>
            </a:r>
          </a:p>
        </p:txBody>
      </p:sp>
      <p:sp>
        <p:nvSpPr>
          <p:cNvPr id="5" name="doc id" hidden="1"/>
          <p:cNvSpPr>
            <a:spLocks noChangeArrowheads="1"/>
          </p:cNvSpPr>
          <p:nvPr/>
        </p:nvSpPr>
        <p:spPr bwMode="auto">
          <a:xfrm>
            <a:off x="8246609" y="38875"/>
            <a:ext cx="670614" cy="93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71513"/>
            <a:endParaRPr lang="x-none" sz="600" b="0" dirty="0">
              <a:solidFill>
                <a:srgbClr val="808080"/>
              </a:solidFill>
              <a:latin typeface="Candara"/>
            </a:endParaRPr>
          </a:p>
        </p:txBody>
      </p:sp>
    </p:spTree>
    <p:extLst>
      <p:ext uri="{BB962C8B-B14F-4D97-AF65-F5344CB8AC3E}">
        <p14:creationId xmlns:p14="http://schemas.microsoft.com/office/powerpoint/2010/main" val="3817135776"/>
      </p:ext>
    </p:extLst>
  </p:cSld>
  <p:clrMapOvr>
    <a:masterClrMapping/>
  </p:clrMapOvr>
  <p:extLst mod="1">
    <p:ext uri="{DCECCB84-F9BA-43D5-87BE-67443E8EF086}">
      <p15:sldGuideLst xmlns:p15="http://schemas.microsoft.com/office/powerpoint/2012/main">
        <p15:guide id="1" pos="7489">
          <p15:clr>
            <a:srgbClr val="F26B43"/>
          </p15:clr>
        </p15:guide>
        <p15:guide id="2" pos="101">
          <p15:clr>
            <a:srgbClr val="F26B43"/>
          </p15:clr>
        </p15:guide>
        <p15:guide id="3" orient="horz" pos="583">
          <p15:clr>
            <a:srgbClr val="F26B43"/>
          </p15:clr>
        </p15:guide>
        <p15:guide id="4" orient="horz" pos="3990">
          <p15:clr>
            <a:srgbClr val="F26B43"/>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ctr" rtl="0">
              <a:lnSpc>
                <a:spcPct val="90000"/>
              </a:lnSpc>
              <a:spcBef>
                <a:spcPts val="0"/>
              </a:spcBef>
              <a:spcAft>
                <a:spcPts val="0"/>
              </a:spcAft>
              <a:buClr>
                <a:schemeClr val="dk1"/>
              </a:buClr>
              <a:buSzPts val="1400"/>
              <a:buNone/>
              <a:defRPr>
                <a:solidFill>
                  <a:srgbClr val="124163"/>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15" name="Google Shape;115;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100000"/>
              </a:lnSpc>
              <a:spcBef>
                <a:spcPts val="400"/>
              </a:spcBef>
              <a:spcAft>
                <a:spcPts val="0"/>
              </a:spcAft>
              <a:buClr>
                <a:schemeClr val="dk1"/>
              </a:buClr>
              <a:buSzPts val="1400"/>
              <a:buFont typeface="Arial"/>
              <a:buChar char="–"/>
              <a:defRPr/>
            </a:lvl2pPr>
            <a:lvl3pPr marL="1371600" lvl="2" indent="-317500" algn="l" rtl="0">
              <a:lnSpc>
                <a:spcPct val="100000"/>
              </a:lnSpc>
              <a:spcBef>
                <a:spcPts val="400"/>
              </a:spcBef>
              <a:spcAft>
                <a:spcPts val="0"/>
              </a:spcAft>
              <a:buClr>
                <a:schemeClr val="dk1"/>
              </a:buClr>
              <a:buSzPts val="1400"/>
              <a:buFont typeface="Courier New"/>
              <a:buChar char="o"/>
              <a:defRPr/>
            </a:lvl3pPr>
            <a:lvl4pPr marL="1828800" lvl="3" indent="-317500" algn="l" rtl="0">
              <a:lnSpc>
                <a:spcPct val="90000"/>
              </a:lnSpc>
              <a:spcBef>
                <a:spcPts val="400"/>
              </a:spcBef>
              <a:spcAft>
                <a:spcPts val="0"/>
              </a:spcAft>
              <a:buClr>
                <a:schemeClr val="dk1"/>
              </a:buClr>
              <a:buSzPts val="1400"/>
              <a:buChar char="•"/>
              <a:defRPr/>
            </a:lvl4pPr>
            <a:lvl5pPr marL="2286000" lvl="4" indent="-317500" algn="l" rtl="0">
              <a:lnSpc>
                <a:spcPct val="90000"/>
              </a:lnSpc>
              <a:spcBef>
                <a:spcPts val="400"/>
              </a:spcBef>
              <a:spcAft>
                <a:spcPts val="0"/>
              </a:spcAft>
              <a:buClr>
                <a:schemeClr val="dk1"/>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16"/>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7"/>
        <p:cNvGrpSpPr/>
        <p:nvPr/>
      </p:nvGrpSpPr>
      <p:grpSpPr>
        <a:xfrm>
          <a:off x="0" y="0"/>
          <a:ext cx="0" cy="0"/>
          <a:chOff x="0" y="0"/>
          <a:chExt cx="0" cy="0"/>
        </a:xfrm>
      </p:grpSpPr>
      <p:sp>
        <p:nvSpPr>
          <p:cNvPr id="118" name="Google Shape;11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lvl="0" algn="ctr" rtl="0">
              <a:lnSpc>
                <a:spcPct val="90000"/>
              </a:lnSpc>
              <a:spcBef>
                <a:spcPts val="0"/>
              </a:spcBef>
              <a:spcAft>
                <a:spcPts val="0"/>
              </a:spcAft>
              <a:buClr>
                <a:schemeClr val="dk1"/>
              </a:buClr>
              <a:buSzPts val="1400"/>
              <a:buNone/>
              <a:defRPr>
                <a:solidFill>
                  <a:srgbClr val="124163"/>
                </a:solidFill>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slideLayout" Target="../slideLayouts/slideLayout15.xml"/><Relationship Id="rId7" Type="http://schemas.openxmlformats.org/officeDocument/2006/relationships/image" Target="../media/image4.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0.xml"/><Relationship Id="rId7"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9" Type="http://schemas.openxmlformats.org/officeDocument/2006/relationships/image" Target="../media/image6.jp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8.jpg"/><Relationship Id="rId5" Type="http://schemas.openxmlformats.org/officeDocument/2006/relationships/image" Target="../media/image4.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p:nvPr/>
        </p:nvSpPr>
        <p:spPr>
          <a:xfrm>
            <a:off x="2308071" y="1239739"/>
            <a:ext cx="6836100" cy="2683500"/>
          </a:xfrm>
          <a:prstGeom prst="rect">
            <a:avLst/>
          </a:prstGeom>
          <a:solidFill>
            <a:srgbClr val="2E619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52" name="Google Shape;52;p13"/>
          <p:cNvPicPr preferRelativeResize="0"/>
          <p:nvPr/>
        </p:nvPicPr>
        <p:blipFill rotWithShape="1">
          <a:blip r:embed="rId3">
            <a:alphaModFix/>
          </a:blip>
          <a:srcRect/>
          <a:stretch/>
        </p:blipFill>
        <p:spPr>
          <a:xfrm>
            <a:off x="0" y="0"/>
            <a:ext cx="4257676" cy="5148389"/>
          </a:xfrm>
          <a:prstGeom prst="rect">
            <a:avLst/>
          </a:prstGeom>
          <a:noFill/>
          <a:ln>
            <a:noFill/>
          </a:ln>
        </p:spPr>
      </p:pic>
      <p:pic>
        <p:nvPicPr>
          <p:cNvPr id="53" name="Google Shape;53;p13"/>
          <p:cNvPicPr preferRelativeResize="0"/>
          <p:nvPr/>
        </p:nvPicPr>
        <p:blipFill rotWithShape="1">
          <a:blip r:embed="rId4">
            <a:alphaModFix/>
          </a:blip>
          <a:srcRect/>
          <a:stretch/>
        </p:blipFill>
        <p:spPr>
          <a:xfrm>
            <a:off x="2020928" y="2211931"/>
            <a:ext cx="1548664" cy="1548664"/>
          </a:xfrm>
          <a:prstGeom prst="rect">
            <a:avLst/>
          </a:prstGeom>
          <a:noFill/>
          <a:ln>
            <a:noFill/>
          </a:ln>
        </p:spPr>
      </p:pic>
      <p:sp>
        <p:nvSpPr>
          <p:cNvPr id="54" name="Google Shape;54;p13"/>
          <p:cNvSpPr txBox="1"/>
          <p:nvPr/>
        </p:nvSpPr>
        <p:spPr>
          <a:xfrm>
            <a:off x="154575" y="3975301"/>
            <a:ext cx="3377100" cy="736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en" sz="1800" i="0" u="none" strike="noStrike" cap="none">
                <a:solidFill>
                  <a:schemeClr val="lt1"/>
                </a:solidFill>
                <a:latin typeface="Candara"/>
                <a:ea typeface="Candara"/>
                <a:cs typeface="Candara"/>
                <a:sym typeface="Candara"/>
              </a:rPr>
              <a:t>National Environmental Satellite, Data, and Information Service </a:t>
            </a:r>
            <a:endParaRPr sz="1500" i="0" u="none" strike="noStrike" cap="none">
              <a:solidFill>
                <a:srgbClr val="000000"/>
              </a:solidFill>
              <a:latin typeface="Candara"/>
              <a:ea typeface="Candara"/>
              <a:cs typeface="Candara"/>
              <a:sym typeface="Candara"/>
            </a:endParaRPr>
          </a:p>
        </p:txBody>
      </p:sp>
      <p:pic>
        <p:nvPicPr>
          <p:cNvPr id="55" name="Google Shape;55;p13"/>
          <p:cNvPicPr preferRelativeResize="0"/>
          <p:nvPr/>
        </p:nvPicPr>
        <p:blipFill rotWithShape="1">
          <a:blip r:embed="rId5">
            <a:alphaModFix/>
          </a:blip>
          <a:srcRect/>
          <a:stretch/>
        </p:blipFill>
        <p:spPr>
          <a:xfrm>
            <a:off x="1350161" y="0"/>
            <a:ext cx="1915819" cy="174195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7"/>
        <p:cNvGrpSpPr/>
        <p:nvPr/>
      </p:nvGrpSpPr>
      <p:grpSpPr>
        <a:xfrm>
          <a:off x="0" y="0"/>
          <a:ext cx="0" cy="0"/>
          <a:chOff x="0" y="0"/>
          <a:chExt cx="0" cy="0"/>
        </a:xfrm>
      </p:grpSpPr>
      <p:sp>
        <p:nvSpPr>
          <p:cNvPr id="58" name="Google Shape;58;p15"/>
          <p:cNvSpPr/>
          <p:nvPr/>
        </p:nvSpPr>
        <p:spPr>
          <a:xfrm>
            <a:off x="-13957" y="4803161"/>
            <a:ext cx="8753475" cy="352425"/>
          </a:xfrm>
          <a:custGeom>
            <a:avLst/>
            <a:gdLst/>
            <a:ahLst/>
            <a:cxnLst/>
            <a:rect l="l" t="t" r="r" b="b"/>
            <a:pathLst>
              <a:path w="11671300" h="469900" extrusionOk="0">
                <a:moveTo>
                  <a:pt x="11404600" y="0"/>
                </a:moveTo>
                <a:lnTo>
                  <a:pt x="11671300" y="469900"/>
                </a:lnTo>
                <a:lnTo>
                  <a:pt x="0" y="469900"/>
                </a:lnTo>
                <a:lnTo>
                  <a:pt x="0" y="25400"/>
                </a:lnTo>
                <a:lnTo>
                  <a:pt x="11404600" y="0"/>
                </a:lnTo>
                <a:close/>
              </a:path>
            </a:pathLst>
          </a:custGeom>
          <a:solidFill>
            <a:srgbClr val="2E619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
        <p:nvSpPr>
          <p:cNvPr id="59" name="Google Shape;5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0" name="Google Shape;6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61" name="Google Shape;61;p15"/>
          <p:cNvSpPr txBox="1"/>
          <p:nvPr/>
        </p:nvSpPr>
        <p:spPr>
          <a:xfrm>
            <a:off x="8521364" y="4832250"/>
            <a:ext cx="622500" cy="273900"/>
          </a:xfrm>
          <a:prstGeom prst="rect">
            <a:avLst/>
          </a:prstGeom>
          <a:noFill/>
          <a:ln>
            <a:noFill/>
          </a:ln>
        </p:spPr>
        <p:txBody>
          <a:bodyPr spcFirstLastPara="1" wrap="square" lIns="68575" tIns="34275" rIns="68575" bIns="34275" anchor="ctr"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 sz="1100" b="0" i="0" u="none" strike="noStrike" cap="none">
                <a:solidFill>
                  <a:srgbClr val="CCCCCC"/>
                </a:solidFill>
                <a:latin typeface="Arial"/>
                <a:ea typeface="Arial"/>
                <a:cs typeface="Arial"/>
                <a:sym typeface="Arial"/>
              </a:rPr>
              <a:t>‹#›</a:t>
            </a:fld>
            <a:endParaRPr sz="1100" b="0" i="0" u="none" strike="noStrike" cap="none">
              <a:solidFill>
                <a:srgbClr val="CCCCCC"/>
              </a:solidFill>
              <a:latin typeface="Arial"/>
              <a:ea typeface="Arial"/>
              <a:cs typeface="Arial"/>
              <a:sym typeface="Arial"/>
            </a:endParaRPr>
          </a:p>
        </p:txBody>
      </p:sp>
      <p:grpSp>
        <p:nvGrpSpPr>
          <p:cNvPr id="62" name="Google Shape;62;p15"/>
          <p:cNvGrpSpPr/>
          <p:nvPr/>
        </p:nvGrpSpPr>
        <p:grpSpPr>
          <a:xfrm>
            <a:off x="81613" y="4583862"/>
            <a:ext cx="500550" cy="500550"/>
            <a:chOff x="310960" y="5520595"/>
            <a:chExt cx="1239600" cy="1239600"/>
          </a:xfrm>
        </p:grpSpPr>
        <p:sp>
          <p:nvSpPr>
            <p:cNvPr id="63" name="Google Shape;63;p15"/>
            <p:cNvSpPr/>
            <p:nvPr/>
          </p:nvSpPr>
          <p:spPr>
            <a:xfrm>
              <a:off x="310960" y="5520595"/>
              <a:ext cx="1239600" cy="1239600"/>
            </a:xfrm>
            <a:prstGeom prst="ellipse">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pic>
          <p:nvPicPr>
            <p:cNvPr id="64" name="Google Shape;64;p15"/>
            <p:cNvPicPr preferRelativeResize="0"/>
            <p:nvPr/>
          </p:nvPicPr>
          <p:blipFill rotWithShape="1">
            <a:blip r:embed="rId7">
              <a:alphaModFix/>
            </a:blip>
            <a:srcRect/>
            <a:stretch/>
          </p:blipFill>
          <p:spPr>
            <a:xfrm>
              <a:off x="352776" y="5562411"/>
              <a:ext cx="1156072" cy="1156072"/>
            </a:xfrm>
            <a:prstGeom prst="rect">
              <a:avLst/>
            </a:prstGeom>
            <a:noFill/>
            <a:ln>
              <a:noFill/>
            </a:ln>
          </p:spPr>
        </p:pic>
      </p:grpSp>
      <p:sp>
        <p:nvSpPr>
          <p:cNvPr id="65" name="Google Shape;65;p15"/>
          <p:cNvSpPr txBox="1"/>
          <p:nvPr/>
        </p:nvSpPr>
        <p:spPr>
          <a:xfrm>
            <a:off x="692750" y="4863957"/>
            <a:ext cx="5747400" cy="2538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lt1"/>
                </a:solidFill>
                <a:latin typeface="Candara"/>
                <a:ea typeface="Candara"/>
                <a:cs typeface="Candara"/>
                <a:sym typeface="Candara"/>
              </a:rPr>
              <a:t>NOAA National Environmental Satellite, Data, and Information Service</a:t>
            </a:r>
            <a:endParaRPr sz="1200" i="0" u="none" strike="noStrike" cap="none">
              <a:solidFill>
                <a:srgbClr val="000000"/>
              </a:solidFill>
              <a:latin typeface="Candara"/>
              <a:ea typeface="Candara"/>
              <a:cs typeface="Candara"/>
              <a:sym typeface="Candara"/>
            </a:endParaRPr>
          </a:p>
        </p:txBody>
      </p:sp>
      <p:pic>
        <p:nvPicPr>
          <p:cNvPr id="66" name="Google Shape;66;p15"/>
          <p:cNvPicPr preferRelativeResize="0"/>
          <p:nvPr/>
        </p:nvPicPr>
        <p:blipFill rotWithShape="1">
          <a:blip r:embed="rId8">
            <a:alphaModFix/>
          </a:blip>
          <a:srcRect/>
          <a:stretch/>
        </p:blipFill>
        <p:spPr>
          <a:xfrm>
            <a:off x="-13957" y="0"/>
            <a:ext cx="9157957" cy="25003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82" r:id="rId4"/>
    <p:sldLayoutId id="214748368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7"/>
        <p:cNvGrpSpPr/>
        <p:nvPr/>
      </p:nvGrpSpPr>
      <p:grpSpPr>
        <a:xfrm>
          <a:off x="0" y="0"/>
          <a:ext cx="0" cy="0"/>
          <a:chOff x="0" y="0"/>
          <a:chExt cx="0" cy="0"/>
        </a:xfrm>
      </p:grpSpPr>
      <p:sp>
        <p:nvSpPr>
          <p:cNvPr id="78" name="Google Shape;78;p20"/>
          <p:cNvSpPr/>
          <p:nvPr/>
        </p:nvSpPr>
        <p:spPr>
          <a:xfrm>
            <a:off x="-13957" y="4803161"/>
            <a:ext cx="8753475" cy="352425"/>
          </a:xfrm>
          <a:custGeom>
            <a:avLst/>
            <a:gdLst/>
            <a:ahLst/>
            <a:cxnLst/>
            <a:rect l="l" t="t" r="r" b="b"/>
            <a:pathLst>
              <a:path w="11671300" h="469900" extrusionOk="0">
                <a:moveTo>
                  <a:pt x="11404600" y="0"/>
                </a:moveTo>
                <a:lnTo>
                  <a:pt x="11671300" y="469900"/>
                </a:lnTo>
                <a:lnTo>
                  <a:pt x="0" y="469900"/>
                </a:lnTo>
                <a:lnTo>
                  <a:pt x="0" y="25400"/>
                </a:lnTo>
                <a:lnTo>
                  <a:pt x="11404600" y="0"/>
                </a:lnTo>
                <a:close/>
              </a:path>
            </a:pathLst>
          </a:custGeom>
          <a:solidFill>
            <a:srgbClr val="2E619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
        <p:nvSpPr>
          <p:cNvPr id="79" name="Google Shape;7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marR="0" lvl="0" algn="ctr" rtl="0">
              <a:lnSpc>
                <a:spcPct val="90000"/>
              </a:lnSpc>
              <a:spcBef>
                <a:spcPts val="0"/>
              </a:spcBef>
              <a:spcAft>
                <a:spcPts val="0"/>
              </a:spcAft>
              <a:buClr>
                <a:schemeClr val="dk1"/>
              </a:buClr>
              <a:buSzPts val="3400"/>
              <a:buFont typeface="Candara"/>
              <a:buNone/>
              <a:defRPr sz="3400" i="0" u="none" strike="noStrike" cap="none">
                <a:solidFill>
                  <a:schemeClr val="dk1"/>
                </a:solidFill>
                <a:latin typeface="Candara"/>
                <a:ea typeface="Candara"/>
                <a:cs typeface="Candara"/>
                <a:sym typeface="Candara"/>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0" name="Google Shape;80;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Candara"/>
              <a:buChar char="•"/>
              <a:defRPr sz="2100" i="0" u="none" strike="noStrike" cap="none">
                <a:solidFill>
                  <a:schemeClr val="dk1"/>
                </a:solidFill>
                <a:latin typeface="Candara"/>
                <a:ea typeface="Candara"/>
                <a:cs typeface="Candara"/>
                <a:sym typeface="Candara"/>
              </a:defRPr>
            </a:lvl1pPr>
            <a:lvl2pPr marL="914400" marR="0" lvl="1" indent="-342900" algn="l" rtl="0">
              <a:lnSpc>
                <a:spcPct val="90000"/>
              </a:lnSpc>
              <a:spcBef>
                <a:spcPts val="400"/>
              </a:spcBef>
              <a:spcAft>
                <a:spcPts val="0"/>
              </a:spcAft>
              <a:buClr>
                <a:schemeClr val="dk1"/>
              </a:buClr>
              <a:buSzPts val="1800"/>
              <a:buFont typeface="Candara"/>
              <a:buChar char="•"/>
              <a:defRPr sz="1800" i="0" u="none" strike="noStrike" cap="none">
                <a:solidFill>
                  <a:schemeClr val="dk1"/>
                </a:solidFill>
                <a:latin typeface="Candara"/>
                <a:ea typeface="Candara"/>
                <a:cs typeface="Candara"/>
                <a:sym typeface="Candara"/>
              </a:defRPr>
            </a:lvl2pPr>
            <a:lvl3pPr marL="1371600" marR="0" lvl="2" indent="-323850" algn="l" rtl="0">
              <a:lnSpc>
                <a:spcPct val="90000"/>
              </a:lnSpc>
              <a:spcBef>
                <a:spcPts val="400"/>
              </a:spcBef>
              <a:spcAft>
                <a:spcPts val="0"/>
              </a:spcAft>
              <a:buClr>
                <a:schemeClr val="dk1"/>
              </a:buClr>
              <a:buSzPts val="1500"/>
              <a:buFont typeface="Candara"/>
              <a:buChar char="•"/>
              <a:defRPr sz="1500" i="0" u="none" strike="noStrike" cap="none">
                <a:solidFill>
                  <a:schemeClr val="dk1"/>
                </a:solidFill>
                <a:latin typeface="Candara"/>
                <a:ea typeface="Candara"/>
                <a:cs typeface="Candara"/>
                <a:sym typeface="Candara"/>
              </a:defRPr>
            </a:lvl3pPr>
            <a:lvl4pPr marL="1828800" marR="0" lvl="3" indent="-317500" algn="l" rtl="0">
              <a:lnSpc>
                <a:spcPct val="90000"/>
              </a:lnSpc>
              <a:spcBef>
                <a:spcPts val="400"/>
              </a:spcBef>
              <a:spcAft>
                <a:spcPts val="0"/>
              </a:spcAft>
              <a:buClr>
                <a:schemeClr val="dk1"/>
              </a:buClr>
              <a:buSzPts val="1400"/>
              <a:buFont typeface="Candara"/>
              <a:buChar char="•"/>
              <a:defRPr sz="1400" i="0" u="none" strike="noStrike" cap="none">
                <a:solidFill>
                  <a:schemeClr val="dk1"/>
                </a:solidFill>
                <a:latin typeface="Candara"/>
                <a:ea typeface="Candara"/>
                <a:cs typeface="Candara"/>
                <a:sym typeface="Candara"/>
              </a:defRPr>
            </a:lvl4pPr>
            <a:lvl5pPr marL="2286000" marR="0" lvl="4" indent="-317500" algn="l" rtl="0">
              <a:lnSpc>
                <a:spcPct val="90000"/>
              </a:lnSpc>
              <a:spcBef>
                <a:spcPts val="400"/>
              </a:spcBef>
              <a:spcAft>
                <a:spcPts val="0"/>
              </a:spcAft>
              <a:buClr>
                <a:schemeClr val="dk1"/>
              </a:buClr>
              <a:buSzPts val="1400"/>
              <a:buFont typeface="Candara"/>
              <a:buChar char="•"/>
              <a:defRPr sz="1400" i="0" u="none" strike="noStrike" cap="none">
                <a:solidFill>
                  <a:schemeClr val="dk1"/>
                </a:solidFill>
                <a:latin typeface="Candara"/>
                <a:ea typeface="Candara"/>
                <a:cs typeface="Candara"/>
                <a:sym typeface="Candara"/>
              </a:defRPr>
            </a:lvl5pPr>
            <a:lvl6pPr marL="2743200" marR="0" lvl="5" indent="-317500" algn="l" rtl="0">
              <a:lnSpc>
                <a:spcPct val="90000"/>
              </a:lnSpc>
              <a:spcBef>
                <a:spcPts val="400"/>
              </a:spcBef>
              <a:spcAft>
                <a:spcPts val="0"/>
              </a:spcAft>
              <a:buClr>
                <a:schemeClr val="dk1"/>
              </a:buClr>
              <a:buSzPts val="1400"/>
              <a:buFont typeface="Candara"/>
              <a:buChar char="•"/>
              <a:defRPr sz="1400" i="0" u="none" strike="noStrike" cap="none">
                <a:solidFill>
                  <a:schemeClr val="dk1"/>
                </a:solidFill>
                <a:latin typeface="Candara"/>
                <a:ea typeface="Candara"/>
                <a:cs typeface="Candara"/>
                <a:sym typeface="Candara"/>
              </a:defRPr>
            </a:lvl6pPr>
            <a:lvl7pPr marL="3200400" marR="0" lvl="6" indent="-317500" algn="l" rtl="0">
              <a:lnSpc>
                <a:spcPct val="90000"/>
              </a:lnSpc>
              <a:spcBef>
                <a:spcPts val="400"/>
              </a:spcBef>
              <a:spcAft>
                <a:spcPts val="0"/>
              </a:spcAft>
              <a:buClr>
                <a:schemeClr val="dk1"/>
              </a:buClr>
              <a:buSzPts val="1400"/>
              <a:buFont typeface="Candara"/>
              <a:buChar char="•"/>
              <a:defRPr sz="1400" i="0" u="none" strike="noStrike" cap="none">
                <a:solidFill>
                  <a:schemeClr val="dk1"/>
                </a:solidFill>
                <a:latin typeface="Candara"/>
                <a:ea typeface="Candara"/>
                <a:cs typeface="Candara"/>
                <a:sym typeface="Candara"/>
              </a:defRPr>
            </a:lvl7pPr>
            <a:lvl8pPr marL="3657600" marR="0" lvl="7" indent="-317500" algn="l" rtl="0">
              <a:lnSpc>
                <a:spcPct val="90000"/>
              </a:lnSpc>
              <a:spcBef>
                <a:spcPts val="400"/>
              </a:spcBef>
              <a:spcAft>
                <a:spcPts val="0"/>
              </a:spcAft>
              <a:buClr>
                <a:schemeClr val="dk1"/>
              </a:buClr>
              <a:buSzPts val="1400"/>
              <a:buFont typeface="Candara"/>
              <a:buChar char="•"/>
              <a:defRPr sz="1400" i="0" u="none" strike="noStrike" cap="none">
                <a:solidFill>
                  <a:schemeClr val="dk1"/>
                </a:solidFill>
                <a:latin typeface="Candara"/>
                <a:ea typeface="Candara"/>
                <a:cs typeface="Candara"/>
                <a:sym typeface="Candara"/>
              </a:defRPr>
            </a:lvl8pPr>
            <a:lvl9pPr marL="4114800" marR="0" lvl="8" indent="-317500" algn="l" rtl="0">
              <a:lnSpc>
                <a:spcPct val="90000"/>
              </a:lnSpc>
              <a:spcBef>
                <a:spcPts val="400"/>
              </a:spcBef>
              <a:spcAft>
                <a:spcPts val="0"/>
              </a:spcAft>
              <a:buClr>
                <a:schemeClr val="dk1"/>
              </a:buClr>
              <a:buSzPts val="1400"/>
              <a:buFont typeface="Candara"/>
              <a:buChar char="•"/>
              <a:defRPr sz="1400" i="0" u="none" strike="noStrike" cap="none">
                <a:solidFill>
                  <a:schemeClr val="dk1"/>
                </a:solidFill>
                <a:latin typeface="Candara"/>
                <a:ea typeface="Candara"/>
                <a:cs typeface="Candara"/>
                <a:sym typeface="Candara"/>
              </a:defRPr>
            </a:lvl9pPr>
          </a:lstStyle>
          <a:p>
            <a:endParaRPr/>
          </a:p>
        </p:txBody>
      </p:sp>
      <p:sp>
        <p:nvSpPr>
          <p:cNvPr id="81" name="Google Shape;81;p20"/>
          <p:cNvSpPr txBox="1"/>
          <p:nvPr/>
        </p:nvSpPr>
        <p:spPr>
          <a:xfrm>
            <a:off x="8521364" y="4832250"/>
            <a:ext cx="622500" cy="273900"/>
          </a:xfrm>
          <a:prstGeom prst="rect">
            <a:avLst/>
          </a:prstGeom>
          <a:noFill/>
          <a:ln>
            <a:noFill/>
          </a:ln>
        </p:spPr>
        <p:txBody>
          <a:bodyPr spcFirstLastPara="1" wrap="square" lIns="68575" tIns="34275" rIns="68575" bIns="34275" anchor="ctr"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 sz="1100" b="0" i="0" u="none" strike="noStrike" cap="none">
                <a:solidFill>
                  <a:srgbClr val="CCCCCC"/>
                </a:solidFill>
                <a:latin typeface="Arial"/>
                <a:ea typeface="Arial"/>
                <a:cs typeface="Arial"/>
                <a:sym typeface="Arial"/>
              </a:rPr>
              <a:t>‹#›</a:t>
            </a:fld>
            <a:endParaRPr sz="1100" b="0" i="0" u="none" strike="noStrike" cap="none">
              <a:solidFill>
                <a:srgbClr val="CCCCCC"/>
              </a:solidFill>
              <a:latin typeface="Arial"/>
              <a:ea typeface="Arial"/>
              <a:cs typeface="Arial"/>
              <a:sym typeface="Arial"/>
            </a:endParaRPr>
          </a:p>
        </p:txBody>
      </p:sp>
      <p:grpSp>
        <p:nvGrpSpPr>
          <p:cNvPr id="82" name="Google Shape;82;p20"/>
          <p:cNvGrpSpPr/>
          <p:nvPr/>
        </p:nvGrpSpPr>
        <p:grpSpPr>
          <a:xfrm>
            <a:off x="81613" y="4583862"/>
            <a:ext cx="500550" cy="500550"/>
            <a:chOff x="310960" y="5520595"/>
            <a:chExt cx="1239600" cy="1239600"/>
          </a:xfrm>
        </p:grpSpPr>
        <p:sp>
          <p:nvSpPr>
            <p:cNvPr id="83" name="Google Shape;83;p20"/>
            <p:cNvSpPr/>
            <p:nvPr/>
          </p:nvSpPr>
          <p:spPr>
            <a:xfrm>
              <a:off x="310960" y="5520595"/>
              <a:ext cx="1239600" cy="1239600"/>
            </a:xfrm>
            <a:prstGeom prst="ellipse">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pic>
          <p:nvPicPr>
            <p:cNvPr id="84" name="Google Shape;84;p20"/>
            <p:cNvPicPr preferRelativeResize="0"/>
            <p:nvPr/>
          </p:nvPicPr>
          <p:blipFill rotWithShape="1">
            <a:blip r:embed="rId8">
              <a:alphaModFix/>
            </a:blip>
            <a:srcRect/>
            <a:stretch/>
          </p:blipFill>
          <p:spPr>
            <a:xfrm>
              <a:off x="352776" y="5562411"/>
              <a:ext cx="1156072" cy="1156072"/>
            </a:xfrm>
            <a:prstGeom prst="rect">
              <a:avLst/>
            </a:prstGeom>
            <a:noFill/>
            <a:ln>
              <a:noFill/>
            </a:ln>
          </p:spPr>
        </p:pic>
      </p:grpSp>
      <p:sp>
        <p:nvSpPr>
          <p:cNvPr id="85" name="Google Shape;85;p20"/>
          <p:cNvSpPr txBox="1"/>
          <p:nvPr/>
        </p:nvSpPr>
        <p:spPr>
          <a:xfrm>
            <a:off x="692750" y="4863957"/>
            <a:ext cx="5747400" cy="2538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lt1"/>
                </a:solidFill>
                <a:latin typeface="Candara"/>
                <a:ea typeface="Candara"/>
                <a:cs typeface="Candara"/>
                <a:sym typeface="Candara"/>
              </a:rPr>
              <a:t>NOAA National Environmental Satellite, Data, and Information Service</a:t>
            </a:r>
            <a:endParaRPr sz="1200" i="0" u="none" strike="noStrike" cap="none">
              <a:solidFill>
                <a:srgbClr val="000000"/>
              </a:solidFill>
              <a:latin typeface="Candara"/>
              <a:ea typeface="Candara"/>
              <a:cs typeface="Candara"/>
              <a:sym typeface="Candara"/>
            </a:endParaRPr>
          </a:p>
        </p:txBody>
      </p:sp>
      <p:pic>
        <p:nvPicPr>
          <p:cNvPr id="86" name="Google Shape;86;p20"/>
          <p:cNvPicPr preferRelativeResize="0"/>
          <p:nvPr/>
        </p:nvPicPr>
        <p:blipFill rotWithShape="1">
          <a:blip r:embed="rId9">
            <a:alphaModFix/>
          </a:blip>
          <a:srcRect/>
          <a:stretch/>
        </p:blipFill>
        <p:spPr>
          <a:xfrm>
            <a:off x="-13957" y="-3496"/>
            <a:ext cx="9157957" cy="25003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81"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3"/>
        <p:cNvGrpSpPr/>
        <p:nvPr/>
      </p:nvGrpSpPr>
      <p:grpSpPr>
        <a:xfrm>
          <a:off x="0" y="0"/>
          <a:ext cx="0" cy="0"/>
          <a:chOff x="0" y="0"/>
          <a:chExt cx="0" cy="0"/>
        </a:xfrm>
      </p:grpSpPr>
      <p:sp>
        <p:nvSpPr>
          <p:cNvPr id="104" name="Google Shape;104;p26"/>
          <p:cNvSpPr/>
          <p:nvPr/>
        </p:nvSpPr>
        <p:spPr>
          <a:xfrm>
            <a:off x="-13957" y="4803161"/>
            <a:ext cx="8753475" cy="352425"/>
          </a:xfrm>
          <a:custGeom>
            <a:avLst/>
            <a:gdLst/>
            <a:ahLst/>
            <a:cxnLst/>
            <a:rect l="l" t="t" r="r" b="b"/>
            <a:pathLst>
              <a:path w="11671300" h="469900" extrusionOk="0">
                <a:moveTo>
                  <a:pt x="11404600" y="0"/>
                </a:moveTo>
                <a:lnTo>
                  <a:pt x="11671300" y="469900"/>
                </a:lnTo>
                <a:lnTo>
                  <a:pt x="0" y="469900"/>
                </a:lnTo>
                <a:lnTo>
                  <a:pt x="0" y="25400"/>
                </a:lnTo>
                <a:lnTo>
                  <a:pt x="11404600" y="0"/>
                </a:lnTo>
                <a:close/>
              </a:path>
            </a:pathLst>
          </a:custGeom>
          <a:solidFill>
            <a:srgbClr val="2E619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
        <p:nvSpPr>
          <p:cNvPr id="105" name="Google Shape;105;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6" name="Google Shape;106;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107" name="Google Shape;107;p26"/>
          <p:cNvSpPr txBox="1"/>
          <p:nvPr/>
        </p:nvSpPr>
        <p:spPr>
          <a:xfrm>
            <a:off x="8521364" y="4832250"/>
            <a:ext cx="622500" cy="273900"/>
          </a:xfrm>
          <a:prstGeom prst="rect">
            <a:avLst/>
          </a:prstGeom>
          <a:noFill/>
          <a:ln>
            <a:noFill/>
          </a:ln>
        </p:spPr>
        <p:txBody>
          <a:bodyPr spcFirstLastPara="1" wrap="square" lIns="68575" tIns="34275" rIns="68575" bIns="34275" anchor="ctr" anchorCtr="0">
            <a:noAutofit/>
          </a:bodyPr>
          <a:lstStyle/>
          <a:p>
            <a:pPr marL="0" marR="0" lvl="0" indent="0" algn="r" rtl="0">
              <a:lnSpc>
                <a:spcPct val="100000"/>
              </a:lnSpc>
              <a:spcBef>
                <a:spcPts val="0"/>
              </a:spcBef>
              <a:spcAft>
                <a:spcPts val="0"/>
              </a:spcAft>
              <a:buClr>
                <a:srgbClr val="000000"/>
              </a:buClr>
              <a:buSzPts val="1100"/>
              <a:buFont typeface="Arial"/>
              <a:buNone/>
            </a:pPr>
            <a:fld id="{00000000-1234-1234-1234-123412341234}" type="slidenum">
              <a:rPr lang="en" sz="1100" b="0" i="0" u="none" strike="noStrike" cap="none">
                <a:solidFill>
                  <a:srgbClr val="CCCCCC"/>
                </a:solidFill>
                <a:latin typeface="Arial"/>
                <a:ea typeface="Arial"/>
                <a:cs typeface="Arial"/>
                <a:sym typeface="Arial"/>
              </a:rPr>
              <a:t>‹#›</a:t>
            </a:fld>
            <a:endParaRPr sz="1100" b="0" i="0" u="none" strike="noStrike" cap="none">
              <a:solidFill>
                <a:srgbClr val="CCCCCC"/>
              </a:solidFill>
              <a:latin typeface="Arial"/>
              <a:ea typeface="Arial"/>
              <a:cs typeface="Arial"/>
              <a:sym typeface="Arial"/>
            </a:endParaRPr>
          </a:p>
        </p:txBody>
      </p:sp>
      <p:grpSp>
        <p:nvGrpSpPr>
          <p:cNvPr id="108" name="Google Shape;108;p26"/>
          <p:cNvGrpSpPr/>
          <p:nvPr/>
        </p:nvGrpSpPr>
        <p:grpSpPr>
          <a:xfrm>
            <a:off x="81613" y="4583862"/>
            <a:ext cx="500550" cy="500550"/>
            <a:chOff x="310960" y="5520595"/>
            <a:chExt cx="1239600" cy="1239600"/>
          </a:xfrm>
        </p:grpSpPr>
        <p:sp>
          <p:nvSpPr>
            <p:cNvPr id="109" name="Google Shape;109;p26"/>
            <p:cNvSpPr/>
            <p:nvPr/>
          </p:nvSpPr>
          <p:spPr>
            <a:xfrm>
              <a:off x="310960" y="5520595"/>
              <a:ext cx="1239600" cy="1239600"/>
            </a:xfrm>
            <a:prstGeom prst="ellipse">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pic>
          <p:nvPicPr>
            <p:cNvPr id="110" name="Google Shape;110;p26"/>
            <p:cNvPicPr preferRelativeResize="0"/>
            <p:nvPr/>
          </p:nvPicPr>
          <p:blipFill rotWithShape="1">
            <a:blip r:embed="rId5">
              <a:alphaModFix/>
            </a:blip>
            <a:srcRect/>
            <a:stretch/>
          </p:blipFill>
          <p:spPr>
            <a:xfrm>
              <a:off x="352776" y="5562411"/>
              <a:ext cx="1156072" cy="1156072"/>
            </a:xfrm>
            <a:prstGeom prst="rect">
              <a:avLst/>
            </a:prstGeom>
            <a:noFill/>
            <a:ln>
              <a:noFill/>
            </a:ln>
          </p:spPr>
        </p:pic>
      </p:grpSp>
      <p:sp>
        <p:nvSpPr>
          <p:cNvPr id="111" name="Google Shape;111;p26"/>
          <p:cNvSpPr txBox="1"/>
          <p:nvPr/>
        </p:nvSpPr>
        <p:spPr>
          <a:xfrm>
            <a:off x="692750" y="4863957"/>
            <a:ext cx="5747400" cy="2538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lt1"/>
                </a:solidFill>
                <a:latin typeface="Candara"/>
                <a:ea typeface="Candara"/>
                <a:cs typeface="Candara"/>
                <a:sym typeface="Candara"/>
              </a:rPr>
              <a:t>NOAA National Environmental Satellite, Data, and Information Service</a:t>
            </a:r>
            <a:endParaRPr sz="1200" i="0" u="none" strike="noStrike" cap="none">
              <a:solidFill>
                <a:srgbClr val="000000"/>
              </a:solidFill>
              <a:latin typeface="Candara"/>
              <a:ea typeface="Candara"/>
              <a:cs typeface="Candara"/>
              <a:sym typeface="Candara"/>
            </a:endParaRPr>
          </a:p>
        </p:txBody>
      </p:sp>
      <p:pic>
        <p:nvPicPr>
          <p:cNvPr id="112" name="Google Shape;112;p26"/>
          <p:cNvPicPr preferRelativeResize="0"/>
          <p:nvPr/>
        </p:nvPicPr>
        <p:blipFill rotWithShape="1">
          <a:blip r:embed="rId6">
            <a:alphaModFix/>
          </a:blip>
          <a:srcRect/>
          <a:stretch/>
        </p:blipFill>
        <p:spPr>
          <a:xfrm>
            <a:off x="0" y="0"/>
            <a:ext cx="9144000" cy="25003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9" r:id="rId1"/>
    <p:sldLayoutId id="2147483670" r:id="rId2"/>
    <p:sldLayoutId id="214748367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Pamela.c.sullivan@noaa.gov"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21.jp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29.jpg"/><Relationship Id="rId4" Type="http://schemas.openxmlformats.org/officeDocument/2006/relationships/image" Target="../media/image28.jp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2.jpg"/><Relationship Id="rId7" Type="http://schemas.openxmlformats.org/officeDocument/2006/relationships/image" Target="../media/image36.jpe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46.png"/><Relationship Id="rId5" Type="http://schemas.openxmlformats.org/officeDocument/2006/relationships/image" Target="../media/image45.jp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34"/>
          <p:cNvSpPr txBox="1"/>
          <p:nvPr/>
        </p:nvSpPr>
        <p:spPr>
          <a:xfrm>
            <a:off x="3655207" y="1389776"/>
            <a:ext cx="5479800" cy="18465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3300"/>
              <a:buFont typeface="Arial"/>
              <a:buNone/>
            </a:pPr>
            <a:r>
              <a:rPr lang="en" sz="3400" b="1" i="0" u="none" strike="noStrike" cap="none" dirty="0">
                <a:solidFill>
                  <a:srgbClr val="FFFFFF"/>
                </a:solidFill>
                <a:latin typeface="Candara"/>
                <a:ea typeface="Candara"/>
                <a:cs typeface="Candara"/>
                <a:sym typeface="Candara"/>
              </a:rPr>
              <a:t>GeoXO: </a:t>
            </a:r>
            <a:endParaRPr sz="1200" dirty="0">
              <a:latin typeface="Candara"/>
              <a:ea typeface="Candara"/>
              <a:cs typeface="Candara"/>
              <a:sym typeface="Candara"/>
            </a:endParaRPr>
          </a:p>
          <a:p>
            <a:pPr marL="0" marR="0" lvl="0" indent="0" algn="l" rtl="0">
              <a:lnSpc>
                <a:spcPct val="90000"/>
              </a:lnSpc>
              <a:spcBef>
                <a:spcPts val="0"/>
              </a:spcBef>
              <a:spcAft>
                <a:spcPts val="0"/>
              </a:spcAft>
              <a:buClr>
                <a:schemeClr val="dk1"/>
              </a:buClr>
              <a:buSzPts val="3000"/>
              <a:buFont typeface="Arial"/>
              <a:buNone/>
            </a:pPr>
            <a:r>
              <a:rPr lang="en" sz="3100" b="1" i="0" u="none" strike="noStrike" cap="none" dirty="0">
                <a:solidFill>
                  <a:srgbClr val="FFFFFF"/>
                </a:solidFill>
                <a:latin typeface="Candara"/>
                <a:ea typeface="Candara"/>
                <a:cs typeface="Candara"/>
                <a:sym typeface="Candara"/>
              </a:rPr>
              <a:t>NOAA’s Next Generation Geostationary Satellite System</a:t>
            </a:r>
            <a:endParaRPr sz="3700" i="0" u="none" strike="noStrike" cap="none" dirty="0">
              <a:solidFill>
                <a:srgbClr val="FFFFFF"/>
              </a:solidFill>
              <a:latin typeface="Candara"/>
              <a:ea typeface="Candara"/>
              <a:cs typeface="Candara"/>
              <a:sym typeface="Candara"/>
            </a:endParaRPr>
          </a:p>
        </p:txBody>
      </p:sp>
      <p:sp>
        <p:nvSpPr>
          <p:cNvPr id="151" name="Google Shape;151;p34"/>
          <p:cNvSpPr txBox="1"/>
          <p:nvPr/>
        </p:nvSpPr>
        <p:spPr>
          <a:xfrm>
            <a:off x="3843613" y="3312323"/>
            <a:ext cx="5291400" cy="4386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1100" b="0" i="1" u="none" strike="noStrike" cap="none">
              <a:solidFill>
                <a:srgbClr val="FFFFF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Arial"/>
              <a:ea typeface="Arial"/>
              <a:cs typeface="Arial"/>
              <a:sym typeface="Arial"/>
            </a:endParaRPr>
          </a:p>
        </p:txBody>
      </p:sp>
      <p:sp>
        <p:nvSpPr>
          <p:cNvPr id="152" name="Google Shape;152;p34"/>
          <p:cNvSpPr txBox="1"/>
          <p:nvPr/>
        </p:nvSpPr>
        <p:spPr>
          <a:xfrm>
            <a:off x="4116900" y="3932651"/>
            <a:ext cx="4861200" cy="12108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600" dirty="0">
                <a:solidFill>
                  <a:srgbClr val="44546A"/>
                </a:solidFill>
                <a:latin typeface="Candara"/>
                <a:ea typeface="Candara"/>
                <a:cs typeface="Candara"/>
                <a:sym typeface="Candara"/>
              </a:rPr>
              <a:t>Pam Sullivan, GOES-R/GeoXO Program Director</a:t>
            </a:r>
            <a:endParaRPr sz="1600" dirty="0">
              <a:solidFill>
                <a:srgbClr val="44546A"/>
              </a:solidFill>
              <a:latin typeface="Candara"/>
              <a:ea typeface="Candara"/>
              <a:cs typeface="Candara"/>
              <a:sym typeface="Candara"/>
            </a:endParaRPr>
          </a:p>
          <a:p>
            <a:pPr marL="0" marR="0" lvl="0" indent="0" algn="l" rtl="0">
              <a:lnSpc>
                <a:spcPct val="100000"/>
              </a:lnSpc>
              <a:spcBef>
                <a:spcPts val="0"/>
              </a:spcBef>
              <a:spcAft>
                <a:spcPts val="0"/>
              </a:spcAft>
              <a:buClr>
                <a:schemeClr val="dk1"/>
              </a:buClr>
              <a:buSzPts val="1800"/>
              <a:buFont typeface="Arial"/>
              <a:buNone/>
            </a:pPr>
            <a:r>
              <a:rPr lang="en-US" sz="1300" dirty="0">
                <a:solidFill>
                  <a:srgbClr val="44546A"/>
                </a:solidFill>
                <a:latin typeface="Candara"/>
                <a:ea typeface="Candara"/>
                <a:cs typeface="Candara"/>
                <a:sym typeface="Candara"/>
                <a:hlinkClick r:id="rId3"/>
              </a:rPr>
              <a:t>Pamela.c.sullivan@noaa.gov</a:t>
            </a:r>
            <a:r>
              <a:rPr lang="en-US" sz="1300" dirty="0">
                <a:solidFill>
                  <a:srgbClr val="44546A"/>
                </a:solidFill>
                <a:latin typeface="Candara"/>
                <a:ea typeface="Candara"/>
                <a:cs typeface="Candara"/>
                <a:sym typeface="Candara"/>
              </a:rPr>
              <a:t> </a:t>
            </a:r>
            <a:endParaRPr sz="1300" dirty="0">
              <a:solidFill>
                <a:srgbClr val="44546A"/>
              </a:solidFill>
              <a:latin typeface="Candara"/>
              <a:ea typeface="Candara"/>
              <a:cs typeface="Candara"/>
              <a:sym typeface="Candara"/>
            </a:endParaRPr>
          </a:p>
          <a:p>
            <a:pPr marL="0" marR="0" lvl="0" indent="0" algn="l" rtl="0">
              <a:lnSpc>
                <a:spcPct val="100000"/>
              </a:lnSpc>
              <a:spcBef>
                <a:spcPts val="0"/>
              </a:spcBef>
              <a:spcAft>
                <a:spcPts val="0"/>
              </a:spcAft>
              <a:buClr>
                <a:srgbClr val="000000"/>
              </a:buClr>
              <a:buSzPts val="1800"/>
              <a:buFont typeface="Arial"/>
              <a:buNone/>
            </a:pPr>
            <a:endParaRPr sz="1900" i="0" u="none" strike="noStrike" cap="none" dirty="0">
              <a:solidFill>
                <a:srgbClr val="000000"/>
              </a:solidFill>
              <a:latin typeface="Candara"/>
              <a:ea typeface="Candara"/>
              <a:cs typeface="Candara"/>
              <a:sym typeface="Candara"/>
            </a:endParaRPr>
          </a:p>
        </p:txBody>
      </p:sp>
      <p:sp>
        <p:nvSpPr>
          <p:cNvPr id="153" name="Google Shape;153;p34"/>
          <p:cNvSpPr txBox="1"/>
          <p:nvPr/>
        </p:nvSpPr>
        <p:spPr>
          <a:xfrm>
            <a:off x="537188" y="4955494"/>
            <a:ext cx="1060800" cy="307800"/>
          </a:xfrm>
          <a:prstGeom prst="rect">
            <a:avLst/>
          </a:prstGeom>
          <a:noFill/>
          <a:ln>
            <a:noFill/>
          </a:ln>
        </p:spPr>
        <p:txBody>
          <a:bodyPr spcFirstLastPara="1" wrap="square" lIns="68575" tIns="68575" rIns="68575" bIns="68575" anchor="t" anchorCtr="0">
            <a:sp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54" name="Google Shape;154;p34"/>
          <p:cNvSpPr txBox="1"/>
          <p:nvPr/>
        </p:nvSpPr>
        <p:spPr>
          <a:xfrm>
            <a:off x="722925" y="4609950"/>
            <a:ext cx="2283034" cy="415488"/>
          </a:xfrm>
          <a:prstGeom prst="rect">
            <a:avLst/>
          </a:prstGeom>
          <a:noFill/>
          <a:ln>
            <a:noFill/>
          </a:ln>
        </p:spPr>
        <p:txBody>
          <a:bodyPr spcFirstLastPara="1" wrap="square" lIns="68575" tIns="68575" rIns="68575" bIns="6857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i="0" u="none" strike="noStrike" cap="none" dirty="0">
                <a:solidFill>
                  <a:srgbClr val="FFFFFF"/>
                </a:solidFill>
                <a:latin typeface="Candara"/>
                <a:ea typeface="Candara"/>
                <a:cs typeface="Candara"/>
                <a:sym typeface="Candara"/>
              </a:rPr>
              <a:t>17 May 2022</a:t>
            </a:r>
            <a:endParaRPr sz="1800" i="0" u="none" strike="noStrike" cap="none" dirty="0">
              <a:solidFill>
                <a:srgbClr val="FFFFFF"/>
              </a:solidFill>
              <a:latin typeface="Candara"/>
              <a:ea typeface="Candara"/>
              <a:cs typeface="Candara"/>
              <a:sym typeface="Candar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1E0C5D81-5A2F-4487-A636-349B5A1D4F19}"/>
              </a:ext>
            </a:extLst>
          </p:cNvPr>
          <p:cNvSpPr txBox="1"/>
          <p:nvPr/>
        </p:nvSpPr>
        <p:spPr bwMode="auto">
          <a:xfrm>
            <a:off x="5760072" y="4264121"/>
            <a:ext cx="1058623" cy="207749"/>
          </a:xfrm>
          <a:prstGeom prst="rect">
            <a:avLst/>
          </a:prstGeom>
          <a:noFill/>
          <a:ln w="9525">
            <a:noFill/>
            <a:miter lim="800000"/>
            <a:headEnd/>
            <a:tailEnd/>
          </a:ln>
        </p:spPr>
        <p:txBody>
          <a:bodyPr vert="horz" wrap="none" lIns="68580" tIns="34290" rIns="68580" bIns="34290" numCol="1" rtlCol="0" anchor="ctr" anchorCtr="0" compatLnSpc="1">
            <a:prstTxWarp prst="textNoShape">
              <a:avLst/>
            </a:prstTxWarp>
            <a:spAutoFit/>
          </a:bodyPr>
          <a:lstStyle/>
          <a:p>
            <a:pPr algn="l"/>
            <a:r>
              <a:rPr lang="en-US" sz="900" dirty="0">
                <a:solidFill>
                  <a:schemeClr val="tx1"/>
                </a:solidFill>
                <a:latin typeface="Arial Narrow" pitchFamily="34" charset="0"/>
              </a:rPr>
              <a:t>SUVI “extended” FOV</a:t>
            </a:r>
          </a:p>
        </p:txBody>
      </p:sp>
      <p:sp>
        <p:nvSpPr>
          <p:cNvPr id="26" name="TextBox 25">
            <a:extLst>
              <a:ext uri="{FF2B5EF4-FFF2-40B4-BE49-F238E27FC236}">
                <a16:creationId xmlns:a16="http://schemas.microsoft.com/office/drawing/2014/main" id="{FEE0E1E5-008B-4A87-8539-EDC4F8B0B010}"/>
              </a:ext>
            </a:extLst>
          </p:cNvPr>
          <p:cNvSpPr txBox="1"/>
          <p:nvPr/>
        </p:nvSpPr>
        <p:spPr bwMode="auto">
          <a:xfrm>
            <a:off x="5647404" y="4479575"/>
            <a:ext cx="1329531" cy="207749"/>
          </a:xfrm>
          <a:prstGeom prst="rect">
            <a:avLst/>
          </a:prstGeom>
          <a:noFill/>
          <a:ln w="9525">
            <a:noFill/>
            <a:miter lim="800000"/>
            <a:headEnd/>
            <a:tailEnd/>
          </a:ln>
        </p:spPr>
        <p:txBody>
          <a:bodyPr vert="horz" wrap="none" lIns="68580" tIns="34290" rIns="68580" bIns="34290" numCol="1" rtlCol="0" anchor="ctr" anchorCtr="0" compatLnSpc="1">
            <a:prstTxWarp prst="textNoShape">
              <a:avLst/>
            </a:prstTxWarp>
            <a:spAutoFit/>
          </a:bodyPr>
          <a:lstStyle/>
          <a:p>
            <a:pPr algn="l"/>
            <a:r>
              <a:rPr lang="en-US" sz="900" dirty="0">
                <a:solidFill>
                  <a:schemeClr val="tx1"/>
                </a:solidFill>
                <a:latin typeface="Arial Narrow" pitchFamily="34" charset="0"/>
              </a:rPr>
              <a:t>Background image is SOHO</a:t>
            </a:r>
          </a:p>
        </p:txBody>
      </p:sp>
      <p:sp>
        <p:nvSpPr>
          <p:cNvPr id="11" name="TextBox 10">
            <a:extLst>
              <a:ext uri="{FF2B5EF4-FFF2-40B4-BE49-F238E27FC236}">
                <a16:creationId xmlns:a16="http://schemas.microsoft.com/office/drawing/2014/main" id="{1A74C35E-0ACD-4EC8-88C0-F2B388420ED9}"/>
              </a:ext>
            </a:extLst>
          </p:cNvPr>
          <p:cNvSpPr txBox="1"/>
          <p:nvPr/>
        </p:nvSpPr>
        <p:spPr bwMode="auto">
          <a:xfrm>
            <a:off x="5805892" y="1889674"/>
            <a:ext cx="3100817" cy="692497"/>
          </a:xfrm>
          <a:prstGeom prst="rect">
            <a:avLst/>
          </a:prstGeom>
          <a:noFill/>
          <a:ln w="9525">
            <a:noFill/>
            <a:miter lim="800000"/>
            <a:headEnd/>
            <a:tailEnd/>
          </a:ln>
        </p:spPr>
        <p:txBody>
          <a:bodyPr vert="horz" wrap="square" lIns="68580" tIns="34290" rIns="68580" bIns="34290" numCol="1" rtlCol="0" anchor="ctr" anchorCtr="0" compatLnSpc="1">
            <a:prstTxWarp prst="textNoShape">
              <a:avLst/>
            </a:prstTxWarp>
            <a:spAutoFit/>
          </a:bodyPr>
          <a:lstStyle/>
          <a:p>
            <a:pPr algn="l"/>
            <a:r>
              <a:rPr lang="en-US" sz="1350" i="1" dirty="0">
                <a:solidFill>
                  <a:schemeClr val="tx1"/>
                </a:solidFill>
                <a:latin typeface="Calibri" panose="020F0502020204030204" pitchFamily="34" charset="0"/>
                <a:cs typeface="Calibri" panose="020F0502020204030204" pitchFamily="34" charset="0"/>
              </a:rPr>
              <a:t>The GOES-17 6.9um water vapor channel shows the atmospheric river that brought &gt;2ft of rain to parts of western Canada.</a:t>
            </a:r>
            <a:endParaRPr lang="en-US" sz="1350" dirty="0">
              <a:solidFill>
                <a:schemeClr val="tx1"/>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11485839-EBDB-49E4-BC09-FF280EDA6BF1}"/>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695777" y="2778179"/>
            <a:ext cx="3210932" cy="1935534"/>
          </a:xfrm>
          <a:prstGeom prst="rect">
            <a:avLst/>
          </a:prstGeom>
        </p:spPr>
      </p:pic>
      <p:sp>
        <p:nvSpPr>
          <p:cNvPr id="10" name="Title 1">
            <a:extLst>
              <a:ext uri="{FF2B5EF4-FFF2-40B4-BE49-F238E27FC236}">
                <a16:creationId xmlns:a16="http://schemas.microsoft.com/office/drawing/2014/main" id="{7FE024E8-FFF7-4082-97BC-2098C82D8854}"/>
              </a:ext>
            </a:extLst>
          </p:cNvPr>
          <p:cNvSpPr txBox="1">
            <a:spLocks/>
          </p:cNvSpPr>
          <p:nvPr/>
        </p:nvSpPr>
        <p:spPr>
          <a:xfrm>
            <a:off x="1" y="230232"/>
            <a:ext cx="9143999" cy="513839"/>
          </a:xfrm>
          <a:prstGeom prst="rect">
            <a:avLst/>
          </a:prstGeom>
        </p:spPr>
        <p:txBody>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Font typeface="Arial"/>
              <a:defRPr sz="1400" b="0" i="0" u="none" strike="noStrike" cap="none" baseline="0">
                <a:solidFill>
                  <a:schemeClr val="accent5">
                    <a:lumMod val="50000"/>
                  </a:schemeClr>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700" b="1" dirty="0">
                <a:solidFill>
                  <a:schemeClr val="tx1"/>
                </a:solidFill>
                <a:latin typeface="Candara" panose="020E0502030303020204" pitchFamily="34" charset="0"/>
                <a:cs typeface="Calibri" panose="020F0502020204030204" pitchFamily="34" charset="0"/>
              </a:rPr>
              <a:t>“Atmospheric River” Causes Flooding in British Columbia</a:t>
            </a:r>
          </a:p>
        </p:txBody>
      </p:sp>
      <p:sp>
        <p:nvSpPr>
          <p:cNvPr id="9" name="Rectangle 8">
            <a:extLst>
              <a:ext uri="{FF2B5EF4-FFF2-40B4-BE49-F238E27FC236}">
                <a16:creationId xmlns:a16="http://schemas.microsoft.com/office/drawing/2014/main" id="{0E25EB21-0164-429F-B889-F49BAA8D114F}"/>
              </a:ext>
            </a:extLst>
          </p:cNvPr>
          <p:cNvSpPr/>
          <p:nvPr/>
        </p:nvSpPr>
        <p:spPr>
          <a:xfrm>
            <a:off x="725258" y="1181787"/>
            <a:ext cx="3846742" cy="2800767"/>
          </a:xfrm>
          <a:prstGeom prst="rect">
            <a:avLst/>
          </a:prstGeom>
          <a:noFill/>
        </p:spPr>
        <p:txBody>
          <a:bodyPr wrap="square" lIns="91440" tIns="45720" rIns="91440" bIns="45720">
            <a:spAutoFit/>
          </a:bodyPr>
          <a:lstStyle/>
          <a:p>
            <a:pPr algn="ctr"/>
            <a:r>
              <a:rPr lang="en-US" sz="4400" b="1" cap="none" spc="0" dirty="0">
                <a:ln w="22225">
                  <a:solidFill>
                    <a:schemeClr val="accent2"/>
                  </a:solidFill>
                  <a:prstDash val="solid"/>
                </a:ln>
                <a:solidFill>
                  <a:schemeClr val="accent2">
                    <a:lumMod val="40000"/>
                    <a:lumOff val="60000"/>
                  </a:schemeClr>
                </a:solidFill>
                <a:effectLst/>
              </a:rPr>
              <a:t>Movie removed to enable emailing</a:t>
            </a:r>
          </a:p>
        </p:txBody>
      </p:sp>
    </p:spTree>
    <p:extLst>
      <p:ext uri="{BB962C8B-B14F-4D97-AF65-F5344CB8AC3E}">
        <p14:creationId xmlns:p14="http://schemas.microsoft.com/office/powerpoint/2010/main" val="3835196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8"/>
          <p:cNvSpPr txBox="1">
            <a:spLocks noGrp="1"/>
          </p:cNvSpPr>
          <p:nvPr>
            <p:ph type="title"/>
          </p:nvPr>
        </p:nvSpPr>
        <p:spPr>
          <a:xfrm>
            <a:off x="1020638" y="216694"/>
            <a:ext cx="7433100" cy="9942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dk1"/>
              </a:buClr>
              <a:buSzPts val="1400"/>
              <a:buNone/>
            </a:pPr>
            <a:r>
              <a:rPr lang="en">
                <a:latin typeface="Candara"/>
                <a:ea typeface="Candara"/>
                <a:cs typeface="Candara"/>
                <a:sym typeface="Candara"/>
              </a:rPr>
              <a:t>History of Geostationary </a:t>
            </a:r>
            <a:endParaRPr>
              <a:latin typeface="Candara"/>
              <a:ea typeface="Candara"/>
              <a:cs typeface="Candara"/>
              <a:sym typeface="Candara"/>
            </a:endParaRPr>
          </a:p>
          <a:p>
            <a:pPr marL="0" lvl="0" indent="0" algn="ctr" rtl="0">
              <a:lnSpc>
                <a:spcPct val="90000"/>
              </a:lnSpc>
              <a:spcBef>
                <a:spcPts val="0"/>
              </a:spcBef>
              <a:spcAft>
                <a:spcPts val="0"/>
              </a:spcAft>
              <a:buClr>
                <a:schemeClr val="dk1"/>
              </a:buClr>
              <a:buSzPts val="1400"/>
              <a:buNone/>
            </a:pPr>
            <a:r>
              <a:rPr lang="en">
                <a:latin typeface="Candara"/>
                <a:ea typeface="Candara"/>
                <a:cs typeface="Candara"/>
                <a:sym typeface="Candara"/>
              </a:rPr>
              <a:t>Operational Environmental Satellites</a:t>
            </a:r>
            <a:endParaRPr>
              <a:latin typeface="Candara"/>
              <a:ea typeface="Candara"/>
              <a:cs typeface="Candara"/>
              <a:sym typeface="Candara"/>
            </a:endParaRPr>
          </a:p>
        </p:txBody>
      </p:sp>
      <p:pic>
        <p:nvPicPr>
          <p:cNvPr id="196" name="Google Shape;196;p38"/>
          <p:cNvPicPr preferRelativeResize="0"/>
          <p:nvPr/>
        </p:nvPicPr>
        <p:blipFill rotWithShape="1">
          <a:blip r:embed="rId3">
            <a:alphaModFix/>
          </a:blip>
          <a:srcRect/>
          <a:stretch/>
        </p:blipFill>
        <p:spPr>
          <a:xfrm>
            <a:off x="768313" y="861938"/>
            <a:ext cx="7607376" cy="4278075"/>
          </a:xfrm>
          <a:prstGeom prst="rect">
            <a:avLst/>
          </a:prstGeom>
          <a:noFill/>
          <a:ln>
            <a:noFill/>
          </a:ln>
        </p:spPr>
      </p:pic>
      <p:sp>
        <p:nvSpPr>
          <p:cNvPr id="197" name="Google Shape;197;p38"/>
          <p:cNvSpPr txBox="1"/>
          <p:nvPr/>
        </p:nvSpPr>
        <p:spPr>
          <a:xfrm>
            <a:off x="1238944" y="1980694"/>
            <a:ext cx="792600" cy="4617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rgbClr val="000000"/>
              </a:buClr>
              <a:buSzPts val="2100"/>
              <a:buFont typeface="Arial"/>
              <a:buNone/>
            </a:pPr>
            <a:r>
              <a:rPr lang="en" sz="2100" b="1" i="0" u="none" strike="noStrike" cap="none">
                <a:solidFill>
                  <a:srgbClr val="000000"/>
                </a:solidFill>
                <a:latin typeface="Arial"/>
                <a:ea typeface="Arial"/>
                <a:cs typeface="Arial"/>
                <a:sym typeface="Arial"/>
              </a:rPr>
              <a:t>1975</a:t>
            </a:r>
            <a:endParaRPr sz="2100" b="1" i="0" u="none" strike="noStrike" cap="none">
              <a:solidFill>
                <a:srgbClr val="000000"/>
              </a:solidFill>
              <a:latin typeface="Arial"/>
              <a:ea typeface="Arial"/>
              <a:cs typeface="Arial"/>
              <a:sym typeface="Arial"/>
            </a:endParaRPr>
          </a:p>
        </p:txBody>
      </p:sp>
      <p:sp>
        <p:nvSpPr>
          <p:cNvPr id="198" name="Google Shape;198;p38"/>
          <p:cNvSpPr txBox="1"/>
          <p:nvPr/>
        </p:nvSpPr>
        <p:spPr>
          <a:xfrm>
            <a:off x="2091881" y="2770125"/>
            <a:ext cx="792600" cy="4617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rgbClr val="000000"/>
              </a:buClr>
              <a:buSzPts val="2100"/>
              <a:buFont typeface="Arial"/>
              <a:buNone/>
            </a:pPr>
            <a:r>
              <a:rPr lang="en" sz="2100" b="1" i="0" u="none" strike="noStrike" cap="none">
                <a:solidFill>
                  <a:srgbClr val="000000"/>
                </a:solidFill>
                <a:latin typeface="Arial"/>
                <a:ea typeface="Arial"/>
                <a:cs typeface="Arial"/>
                <a:sym typeface="Arial"/>
              </a:rPr>
              <a:t>1980</a:t>
            </a:r>
            <a:endParaRPr sz="2100" b="1" i="0" u="none" strike="noStrike" cap="none">
              <a:solidFill>
                <a:srgbClr val="000000"/>
              </a:solidFill>
              <a:latin typeface="Arial"/>
              <a:ea typeface="Arial"/>
              <a:cs typeface="Arial"/>
              <a:sym typeface="Arial"/>
            </a:endParaRPr>
          </a:p>
        </p:txBody>
      </p:sp>
      <p:sp>
        <p:nvSpPr>
          <p:cNvPr id="199" name="Google Shape;199;p38"/>
          <p:cNvSpPr txBox="1"/>
          <p:nvPr/>
        </p:nvSpPr>
        <p:spPr>
          <a:xfrm>
            <a:off x="2985075" y="1980694"/>
            <a:ext cx="792600" cy="4617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rgbClr val="000000"/>
              </a:buClr>
              <a:buSzPts val="2100"/>
              <a:buFont typeface="Arial"/>
              <a:buNone/>
            </a:pPr>
            <a:r>
              <a:rPr lang="en" sz="2100" b="1" i="0" u="none" strike="noStrike" cap="none">
                <a:solidFill>
                  <a:srgbClr val="000000"/>
                </a:solidFill>
                <a:latin typeface="Arial"/>
                <a:ea typeface="Arial"/>
                <a:cs typeface="Arial"/>
                <a:sym typeface="Arial"/>
              </a:rPr>
              <a:t>1994</a:t>
            </a:r>
            <a:endParaRPr sz="2100" b="1" i="0" u="none" strike="noStrike" cap="none">
              <a:solidFill>
                <a:srgbClr val="000000"/>
              </a:solidFill>
              <a:latin typeface="Arial"/>
              <a:ea typeface="Arial"/>
              <a:cs typeface="Arial"/>
              <a:sym typeface="Arial"/>
            </a:endParaRPr>
          </a:p>
        </p:txBody>
      </p:sp>
      <p:sp>
        <p:nvSpPr>
          <p:cNvPr id="200" name="Google Shape;200;p38"/>
          <p:cNvSpPr txBox="1"/>
          <p:nvPr/>
        </p:nvSpPr>
        <p:spPr>
          <a:xfrm>
            <a:off x="3905156" y="2770125"/>
            <a:ext cx="792600" cy="4617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rgbClr val="000000"/>
              </a:buClr>
              <a:buSzPts val="2100"/>
              <a:buFont typeface="Arial"/>
              <a:buNone/>
            </a:pPr>
            <a:r>
              <a:rPr lang="en" sz="2100" b="1" i="0" u="none" strike="noStrike" cap="none">
                <a:solidFill>
                  <a:srgbClr val="000000"/>
                </a:solidFill>
                <a:latin typeface="Arial"/>
                <a:ea typeface="Arial"/>
                <a:cs typeface="Arial"/>
                <a:sym typeface="Arial"/>
              </a:rPr>
              <a:t>2006</a:t>
            </a:r>
            <a:endParaRPr sz="2100" b="1" i="0" u="none" strike="noStrike" cap="none">
              <a:solidFill>
                <a:srgbClr val="000000"/>
              </a:solidFill>
              <a:latin typeface="Arial"/>
              <a:ea typeface="Arial"/>
              <a:cs typeface="Arial"/>
              <a:sym typeface="Arial"/>
            </a:endParaRPr>
          </a:p>
        </p:txBody>
      </p:sp>
      <p:sp>
        <p:nvSpPr>
          <p:cNvPr id="201" name="Google Shape;201;p38"/>
          <p:cNvSpPr txBox="1"/>
          <p:nvPr/>
        </p:nvSpPr>
        <p:spPr>
          <a:xfrm>
            <a:off x="4825219" y="1980694"/>
            <a:ext cx="792600" cy="4617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rgbClr val="000000"/>
              </a:buClr>
              <a:buSzPts val="2100"/>
              <a:buFont typeface="Arial"/>
              <a:buNone/>
            </a:pPr>
            <a:r>
              <a:rPr lang="en" sz="2100" b="1" i="0" u="none" strike="noStrike" cap="none">
                <a:solidFill>
                  <a:srgbClr val="000000"/>
                </a:solidFill>
                <a:latin typeface="Arial"/>
                <a:ea typeface="Arial"/>
                <a:cs typeface="Arial"/>
                <a:sym typeface="Arial"/>
              </a:rPr>
              <a:t>2016</a:t>
            </a:r>
            <a:endParaRPr sz="2100" b="1" i="0" u="none" strike="noStrike" cap="none">
              <a:solidFill>
                <a:srgbClr val="000000"/>
              </a:solidFill>
              <a:latin typeface="Arial"/>
              <a:ea typeface="Arial"/>
              <a:cs typeface="Arial"/>
              <a:sym typeface="Arial"/>
            </a:endParaRPr>
          </a:p>
        </p:txBody>
      </p:sp>
      <p:sp>
        <p:nvSpPr>
          <p:cNvPr id="202" name="Google Shape;202;p38"/>
          <p:cNvSpPr txBox="1"/>
          <p:nvPr/>
        </p:nvSpPr>
        <p:spPr>
          <a:xfrm>
            <a:off x="5718431" y="2770125"/>
            <a:ext cx="792600" cy="4617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rgbClr val="000000"/>
              </a:buClr>
              <a:buSzPts val="2100"/>
              <a:buFont typeface="Arial"/>
              <a:buNone/>
            </a:pPr>
            <a:r>
              <a:rPr lang="en" sz="2100" b="1" i="0" u="none" strike="noStrike" cap="none">
                <a:solidFill>
                  <a:srgbClr val="000000"/>
                </a:solidFill>
                <a:latin typeface="Arial"/>
                <a:ea typeface="Arial"/>
                <a:cs typeface="Arial"/>
                <a:sym typeface="Arial"/>
              </a:rPr>
              <a:t>2032</a:t>
            </a:r>
            <a:endParaRPr sz="2100" b="1"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pic>
        <p:nvPicPr>
          <p:cNvPr id="207" name="Google Shape;207;p39"/>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53385" y="4061862"/>
            <a:ext cx="3334996" cy="670583"/>
          </a:xfrm>
          <a:prstGeom prst="rect">
            <a:avLst/>
          </a:prstGeom>
          <a:noFill/>
          <a:ln>
            <a:noFill/>
          </a:ln>
        </p:spPr>
      </p:pic>
      <p:sp>
        <p:nvSpPr>
          <p:cNvPr id="208" name="Google Shape;208;p39"/>
          <p:cNvSpPr txBox="1">
            <a:spLocks noGrp="1"/>
          </p:cNvSpPr>
          <p:nvPr>
            <p:ph type="title"/>
          </p:nvPr>
        </p:nvSpPr>
        <p:spPr>
          <a:xfrm>
            <a:off x="97050" y="210325"/>
            <a:ext cx="8949900" cy="7809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dk1"/>
              </a:buClr>
              <a:buSzPts val="1400"/>
              <a:buNone/>
            </a:pPr>
            <a:r>
              <a:rPr lang="en" sz="2800"/>
              <a:t>Geostationary Satellite Operational Concept for Continuity</a:t>
            </a:r>
            <a:endParaRPr sz="2800"/>
          </a:p>
        </p:txBody>
      </p:sp>
      <p:sp>
        <p:nvSpPr>
          <p:cNvPr id="209" name="Google Shape;209;p39"/>
          <p:cNvSpPr txBox="1">
            <a:spLocks noGrp="1"/>
          </p:cNvSpPr>
          <p:nvPr>
            <p:ph type="body" idx="1"/>
          </p:nvPr>
        </p:nvSpPr>
        <p:spPr>
          <a:xfrm>
            <a:off x="382084" y="991225"/>
            <a:ext cx="5703000" cy="1395300"/>
          </a:xfrm>
          <a:prstGeom prst="rect">
            <a:avLst/>
          </a:prstGeom>
          <a:noFill/>
          <a:ln>
            <a:noFill/>
          </a:ln>
        </p:spPr>
        <p:txBody>
          <a:bodyPr spcFirstLastPara="1" wrap="square" lIns="68575" tIns="34275" rIns="68575" bIns="34275" anchor="t" anchorCtr="0">
            <a:noAutofit/>
          </a:bodyPr>
          <a:lstStyle/>
          <a:p>
            <a:pPr marL="266700" lvl="0" indent="-234950" algn="l" rtl="0">
              <a:lnSpc>
                <a:spcPct val="90000"/>
              </a:lnSpc>
              <a:spcBef>
                <a:spcPts val="800"/>
              </a:spcBef>
              <a:spcAft>
                <a:spcPts val="0"/>
              </a:spcAft>
              <a:buClr>
                <a:srgbClr val="000000"/>
              </a:buClr>
              <a:buSzPts val="1700"/>
              <a:buChar char="•"/>
            </a:pPr>
            <a:r>
              <a:rPr lang="en" sz="1700" b="1" dirty="0">
                <a:solidFill>
                  <a:srgbClr val="000000"/>
                </a:solidFill>
              </a:rPr>
              <a:t>NOAA’s Geostationary Operational Concept </a:t>
            </a:r>
            <a:r>
              <a:rPr lang="en" sz="1700" dirty="0">
                <a:solidFill>
                  <a:srgbClr val="000000"/>
                </a:solidFill>
              </a:rPr>
              <a:t>requires a GOES East, GOES West, and an on-orbit spare for continuous 24/7 observations</a:t>
            </a:r>
            <a:endParaRPr sz="1700" dirty="0">
              <a:solidFill>
                <a:srgbClr val="000000"/>
              </a:solidFill>
            </a:endParaRPr>
          </a:p>
          <a:p>
            <a:pPr marL="609600" lvl="1" indent="-241300" algn="l" rtl="0">
              <a:lnSpc>
                <a:spcPct val="90000"/>
              </a:lnSpc>
              <a:spcBef>
                <a:spcPts val="400"/>
              </a:spcBef>
              <a:spcAft>
                <a:spcPts val="0"/>
              </a:spcAft>
              <a:buClr>
                <a:srgbClr val="000000"/>
              </a:buClr>
              <a:buSzPts val="1400"/>
              <a:buFont typeface="Candara"/>
              <a:buChar char="•"/>
            </a:pPr>
            <a:r>
              <a:rPr lang="en" sz="1400" dirty="0">
                <a:solidFill>
                  <a:srgbClr val="000000"/>
                </a:solidFill>
              </a:rPr>
              <a:t>Mitigates risk of catastrophic failure</a:t>
            </a:r>
            <a:endParaRPr sz="1400" dirty="0">
              <a:solidFill>
                <a:srgbClr val="000000"/>
              </a:solidFill>
            </a:endParaRPr>
          </a:p>
          <a:p>
            <a:pPr marL="596900" lvl="1" indent="-228600" algn="l" rtl="0">
              <a:lnSpc>
                <a:spcPct val="90000"/>
              </a:lnSpc>
              <a:spcBef>
                <a:spcPts val="400"/>
              </a:spcBef>
              <a:spcAft>
                <a:spcPts val="0"/>
              </a:spcAft>
              <a:buClr>
                <a:srgbClr val="000000"/>
              </a:buClr>
              <a:buSzPts val="1400"/>
              <a:buFont typeface="Candara"/>
              <a:buChar char="•"/>
            </a:pPr>
            <a:r>
              <a:rPr lang="en" sz="1400" dirty="0">
                <a:solidFill>
                  <a:srgbClr val="000000"/>
                </a:solidFill>
              </a:rPr>
              <a:t>Enables restoration of observations in days instead of years</a:t>
            </a:r>
            <a:endParaRPr sz="1400" dirty="0">
              <a:solidFill>
                <a:srgbClr val="000000"/>
              </a:solidFill>
            </a:endParaRPr>
          </a:p>
          <a:p>
            <a:pPr marL="596900" lvl="1" indent="-228600" algn="l" rtl="0">
              <a:lnSpc>
                <a:spcPct val="90000"/>
              </a:lnSpc>
              <a:spcBef>
                <a:spcPts val="400"/>
              </a:spcBef>
              <a:spcAft>
                <a:spcPts val="0"/>
              </a:spcAft>
              <a:buClr>
                <a:srgbClr val="000000"/>
              </a:buClr>
              <a:buSzPts val="1400"/>
              <a:buFont typeface="Candara"/>
              <a:buChar char="•"/>
            </a:pPr>
            <a:r>
              <a:rPr lang="en" sz="1400" dirty="0">
                <a:solidFill>
                  <a:srgbClr val="000000"/>
                </a:solidFill>
              </a:rPr>
              <a:t>Concept recommended by stakeholders and National Academies</a:t>
            </a:r>
            <a:endParaRPr sz="1700" dirty="0">
              <a:solidFill>
                <a:srgbClr val="000000"/>
              </a:solidFill>
            </a:endParaRPr>
          </a:p>
          <a:p>
            <a:pPr marL="342900" lvl="0" indent="-165100" algn="l" rtl="0">
              <a:lnSpc>
                <a:spcPct val="90000"/>
              </a:lnSpc>
              <a:spcBef>
                <a:spcPts val="800"/>
              </a:spcBef>
              <a:spcAft>
                <a:spcPts val="0"/>
              </a:spcAft>
              <a:buClr>
                <a:schemeClr val="dk1"/>
              </a:buClr>
              <a:buSzPts val="1400"/>
              <a:buNone/>
            </a:pPr>
            <a:endParaRPr sz="1700" dirty="0">
              <a:solidFill>
                <a:srgbClr val="000000"/>
              </a:solidFill>
            </a:endParaRPr>
          </a:p>
        </p:txBody>
      </p:sp>
      <p:sp>
        <p:nvSpPr>
          <p:cNvPr id="210" name="Google Shape;210;p39"/>
          <p:cNvSpPr txBox="1">
            <a:spLocks noGrp="1"/>
          </p:cNvSpPr>
          <p:nvPr>
            <p:ph type="body" idx="1"/>
          </p:nvPr>
        </p:nvSpPr>
        <p:spPr>
          <a:xfrm>
            <a:off x="332509" y="2794210"/>
            <a:ext cx="3216300" cy="1251600"/>
          </a:xfrm>
          <a:prstGeom prst="rect">
            <a:avLst/>
          </a:prstGeom>
          <a:noFill/>
          <a:ln>
            <a:noFill/>
          </a:ln>
        </p:spPr>
        <p:txBody>
          <a:bodyPr spcFirstLastPara="1" wrap="square" lIns="68575" tIns="34275" rIns="68575" bIns="34275" anchor="b" anchorCtr="0">
            <a:noAutofit/>
          </a:bodyPr>
          <a:lstStyle/>
          <a:p>
            <a:pPr marL="0" lvl="0" indent="0" algn="l" rtl="0">
              <a:lnSpc>
                <a:spcPct val="90000"/>
              </a:lnSpc>
              <a:spcBef>
                <a:spcPts val="800"/>
              </a:spcBef>
              <a:spcAft>
                <a:spcPts val="0"/>
              </a:spcAft>
              <a:buSzPts val="1400"/>
              <a:buNone/>
            </a:pPr>
            <a:endParaRPr sz="1400" dirty="0">
              <a:solidFill>
                <a:srgbClr val="000000"/>
              </a:solidFill>
            </a:endParaRPr>
          </a:p>
          <a:p>
            <a:pPr marL="342900" lvl="0" indent="-273050" algn="l" rtl="0">
              <a:lnSpc>
                <a:spcPct val="90000"/>
              </a:lnSpc>
              <a:spcBef>
                <a:spcPts val="800"/>
              </a:spcBef>
              <a:spcAft>
                <a:spcPts val="0"/>
              </a:spcAft>
              <a:buClr>
                <a:srgbClr val="000000"/>
              </a:buClr>
              <a:buSzPts val="1700"/>
              <a:buChar char="•"/>
            </a:pPr>
            <a:r>
              <a:rPr lang="en" sz="1700" b="1" dirty="0">
                <a:solidFill>
                  <a:srgbClr val="000000"/>
                </a:solidFill>
              </a:rPr>
              <a:t>Projected loss of the on-orbit spare in ~2033 sets the need date for GeoXO replacement capability in 2032</a:t>
            </a:r>
            <a:endParaRPr sz="1700" dirty="0">
              <a:solidFill>
                <a:srgbClr val="000000"/>
              </a:solidFill>
            </a:endParaRPr>
          </a:p>
          <a:p>
            <a:pPr marL="342900" lvl="0" indent="-165100" algn="l" rtl="0">
              <a:lnSpc>
                <a:spcPct val="90000"/>
              </a:lnSpc>
              <a:spcBef>
                <a:spcPts val="800"/>
              </a:spcBef>
              <a:spcAft>
                <a:spcPts val="0"/>
              </a:spcAft>
              <a:buClr>
                <a:schemeClr val="dk1"/>
              </a:buClr>
              <a:buSzPts val="1400"/>
              <a:buNone/>
            </a:pPr>
            <a:endParaRPr sz="1700" dirty="0">
              <a:solidFill>
                <a:srgbClr val="000000"/>
              </a:solidFill>
            </a:endParaRPr>
          </a:p>
        </p:txBody>
      </p:sp>
      <p:pic>
        <p:nvPicPr>
          <p:cNvPr id="211" name="Google Shape;211;p39"/>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085084" y="1136210"/>
            <a:ext cx="2619533" cy="1395225"/>
          </a:xfrm>
          <a:prstGeom prst="rect">
            <a:avLst/>
          </a:prstGeom>
          <a:noFill/>
          <a:ln>
            <a:noFill/>
          </a:ln>
        </p:spPr>
      </p:pic>
      <p:sp>
        <p:nvSpPr>
          <p:cNvPr id="212" name="Google Shape;212;p39"/>
          <p:cNvSpPr txBox="1"/>
          <p:nvPr/>
        </p:nvSpPr>
        <p:spPr>
          <a:xfrm>
            <a:off x="7980729" y="1857582"/>
            <a:ext cx="381300" cy="2079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en" sz="900" b="1" i="0" u="none" strike="noStrike" cap="none">
                <a:solidFill>
                  <a:srgbClr val="F2F2F2"/>
                </a:solidFill>
                <a:latin typeface="Candara"/>
                <a:ea typeface="Candara"/>
                <a:cs typeface="Candara"/>
                <a:sym typeface="Candara"/>
              </a:rPr>
              <a:t>East</a:t>
            </a:r>
            <a:endParaRPr sz="1100">
              <a:latin typeface="Candara"/>
              <a:ea typeface="Candara"/>
              <a:cs typeface="Candara"/>
              <a:sym typeface="Candara"/>
            </a:endParaRPr>
          </a:p>
        </p:txBody>
      </p:sp>
      <p:sp>
        <p:nvSpPr>
          <p:cNvPr id="213" name="Google Shape;213;p39"/>
          <p:cNvSpPr txBox="1"/>
          <p:nvPr/>
        </p:nvSpPr>
        <p:spPr>
          <a:xfrm>
            <a:off x="6509820" y="1857582"/>
            <a:ext cx="413700" cy="2079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en" sz="900" b="1" i="0" u="none" strike="noStrike" cap="none">
                <a:solidFill>
                  <a:srgbClr val="F2F2F2"/>
                </a:solidFill>
                <a:latin typeface="Candara"/>
                <a:ea typeface="Candara"/>
                <a:cs typeface="Candara"/>
                <a:sym typeface="Candara"/>
              </a:rPr>
              <a:t>West</a:t>
            </a:r>
            <a:endParaRPr sz="1100">
              <a:latin typeface="Candara"/>
              <a:ea typeface="Candara"/>
              <a:cs typeface="Candara"/>
              <a:sym typeface="Candara"/>
            </a:endParaRPr>
          </a:p>
        </p:txBody>
      </p:sp>
      <p:pic>
        <p:nvPicPr>
          <p:cNvPr id="214" name="Google Shape;214;p39"/>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3869140" y="2662282"/>
            <a:ext cx="4835476" cy="205616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0"/>
          <p:cNvSpPr txBox="1">
            <a:spLocks noGrp="1"/>
          </p:cNvSpPr>
          <p:nvPr>
            <p:ph type="title"/>
          </p:nvPr>
        </p:nvSpPr>
        <p:spPr>
          <a:xfrm>
            <a:off x="628650" y="15954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dk1"/>
              </a:buClr>
              <a:buSzPts val="1400"/>
              <a:buNone/>
            </a:pPr>
            <a:r>
              <a:rPr lang="en" sz="3300"/>
              <a:t>Process to GeoXO Program Definition</a:t>
            </a:r>
            <a:endParaRPr sz="3300"/>
          </a:p>
        </p:txBody>
      </p:sp>
      <p:sp>
        <p:nvSpPr>
          <p:cNvPr id="220" name="Google Shape;220;p40"/>
          <p:cNvSpPr/>
          <p:nvPr/>
        </p:nvSpPr>
        <p:spPr>
          <a:xfrm>
            <a:off x="2415640" y="2570634"/>
            <a:ext cx="3977400" cy="2307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chemeClr val="lt1"/>
                </a:solidFill>
                <a:latin typeface="Arial"/>
                <a:ea typeface="Arial"/>
                <a:cs typeface="Arial"/>
                <a:sym typeface="Arial"/>
              </a:rPr>
              <a:t>NOAA National Environmental Satellite, Data, and Information Service</a:t>
            </a:r>
            <a:endParaRPr sz="1100" b="0" i="0" u="none" strike="noStrike" cap="none">
              <a:solidFill>
                <a:srgbClr val="000000"/>
              </a:solidFill>
              <a:latin typeface="Arial"/>
              <a:ea typeface="Arial"/>
              <a:cs typeface="Arial"/>
              <a:sym typeface="Arial"/>
            </a:endParaRPr>
          </a:p>
        </p:txBody>
      </p:sp>
      <p:sp>
        <p:nvSpPr>
          <p:cNvPr id="221" name="Google Shape;221;p40"/>
          <p:cNvSpPr/>
          <p:nvPr/>
        </p:nvSpPr>
        <p:spPr>
          <a:xfrm>
            <a:off x="5180846" y="2338485"/>
            <a:ext cx="2055300" cy="1557000"/>
          </a:xfrm>
          <a:prstGeom prst="chevron">
            <a:avLst>
              <a:gd name="adj" fmla="val 50000"/>
            </a:avLst>
          </a:prstGeom>
          <a:solidFill>
            <a:srgbClr val="D8D8D8"/>
          </a:solidFill>
          <a:ln w="9525" cap="flat" cmpd="sng">
            <a:solidFill>
              <a:srgbClr val="312F3E"/>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FFFFFF"/>
              </a:solidFill>
              <a:latin typeface="Arial"/>
              <a:ea typeface="Arial"/>
              <a:cs typeface="Arial"/>
              <a:sym typeface="Arial"/>
            </a:endParaRPr>
          </a:p>
        </p:txBody>
      </p:sp>
      <p:sp>
        <p:nvSpPr>
          <p:cNvPr id="222" name="Google Shape;222;p40"/>
          <p:cNvSpPr/>
          <p:nvPr/>
        </p:nvSpPr>
        <p:spPr>
          <a:xfrm>
            <a:off x="955710" y="4054329"/>
            <a:ext cx="7446300" cy="724500"/>
          </a:xfrm>
          <a:prstGeom prst="homePlate">
            <a:avLst>
              <a:gd name="adj" fmla="val 99583"/>
            </a:avLst>
          </a:prstGeom>
          <a:solidFill>
            <a:schemeClr val="bg1">
              <a:lumMod val="7500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FFFFFF"/>
              </a:solidFill>
              <a:latin typeface="Arial"/>
              <a:ea typeface="Arial"/>
              <a:cs typeface="Arial"/>
              <a:sym typeface="Arial"/>
            </a:endParaRPr>
          </a:p>
        </p:txBody>
      </p:sp>
      <p:pic>
        <p:nvPicPr>
          <p:cNvPr id="223" name="Google Shape;223;p40"/>
          <p:cNvPicPr preferRelativeResize="0"/>
          <p:nvPr/>
        </p:nvPicPr>
        <p:blipFill rotWithShape="1">
          <a:blip r:embed="rId3">
            <a:alphaModFix/>
          </a:blip>
          <a:srcRect/>
          <a:stretch/>
        </p:blipFill>
        <p:spPr>
          <a:xfrm>
            <a:off x="5677393" y="2374004"/>
            <a:ext cx="783359" cy="419438"/>
          </a:xfrm>
          <a:prstGeom prst="rect">
            <a:avLst/>
          </a:prstGeom>
          <a:noFill/>
          <a:ln>
            <a:noFill/>
          </a:ln>
        </p:spPr>
      </p:pic>
      <p:pic>
        <p:nvPicPr>
          <p:cNvPr id="224" name="Google Shape;224;p40"/>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189780" y="2836609"/>
            <a:ext cx="687533" cy="560834"/>
          </a:xfrm>
          <a:prstGeom prst="rect">
            <a:avLst/>
          </a:prstGeom>
          <a:solidFill>
            <a:schemeClr val="lt1"/>
          </a:solidFill>
          <a:ln>
            <a:noFill/>
          </a:ln>
          <a:effectLst>
            <a:outerShdw blurRad="190500" algn="tl" rotWithShape="0">
              <a:srgbClr val="000000">
                <a:alpha val="69020"/>
              </a:srgbClr>
            </a:outerShdw>
          </a:effectLst>
        </p:spPr>
      </p:pic>
      <p:pic>
        <p:nvPicPr>
          <p:cNvPr id="225" name="Google Shape;225;p40"/>
          <p:cNvPicPr preferRelativeResize="0"/>
          <p:nvPr/>
        </p:nvPicPr>
        <p:blipFill rotWithShape="1">
          <a:blip r:embed="rId5">
            <a:alphaModFix/>
          </a:blip>
          <a:srcRect/>
          <a:stretch/>
        </p:blipFill>
        <p:spPr>
          <a:xfrm>
            <a:off x="5643929" y="3484566"/>
            <a:ext cx="883398" cy="419437"/>
          </a:xfrm>
          <a:prstGeom prst="rect">
            <a:avLst/>
          </a:prstGeom>
          <a:noFill/>
          <a:ln>
            <a:noFill/>
          </a:ln>
        </p:spPr>
      </p:pic>
      <p:sp>
        <p:nvSpPr>
          <p:cNvPr id="226" name="Google Shape;226;p40"/>
          <p:cNvSpPr txBox="1"/>
          <p:nvPr/>
        </p:nvSpPr>
        <p:spPr>
          <a:xfrm>
            <a:off x="2356337" y="1499840"/>
            <a:ext cx="1143000" cy="6927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NSOSA</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Architecture Study</a:t>
            </a:r>
            <a:endParaRPr sz="1100" i="0" u="none" strike="noStrike" cap="none">
              <a:solidFill>
                <a:srgbClr val="000000"/>
              </a:solidFill>
              <a:latin typeface="Candara"/>
              <a:ea typeface="Candara"/>
              <a:cs typeface="Candara"/>
              <a:sym typeface="Candara"/>
            </a:endParaRPr>
          </a:p>
        </p:txBody>
      </p:sp>
      <p:sp>
        <p:nvSpPr>
          <p:cNvPr id="227" name="Google Shape;227;p40"/>
          <p:cNvSpPr txBox="1"/>
          <p:nvPr/>
        </p:nvSpPr>
        <p:spPr>
          <a:xfrm>
            <a:off x="3653768" y="1447340"/>
            <a:ext cx="1405500" cy="9006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Broad Agency Announcement Studies (Industry)</a:t>
            </a:r>
            <a:endParaRPr sz="1100" i="0" u="none" strike="noStrike" cap="none">
              <a:solidFill>
                <a:srgbClr val="000000"/>
              </a:solidFill>
              <a:latin typeface="Candara"/>
              <a:ea typeface="Candara"/>
              <a:cs typeface="Candara"/>
              <a:sym typeface="Candara"/>
            </a:endParaRPr>
          </a:p>
        </p:txBody>
      </p:sp>
      <p:pic>
        <p:nvPicPr>
          <p:cNvPr id="228" name="Google Shape;228;p40" descr="2.1_Anthes SPRWG AMS AOLS_20171213"/>
          <p:cNvPicPr preferRelativeResize="0"/>
          <p:nvPr/>
        </p:nvPicPr>
        <p:blipFill rotWithShape="1">
          <a:blip r:embed="rId6">
            <a:alphaModFix/>
          </a:blip>
          <a:srcRect/>
          <a:stretch/>
        </p:blipFill>
        <p:spPr>
          <a:xfrm>
            <a:off x="1079870" y="4107537"/>
            <a:ext cx="1203900" cy="650700"/>
          </a:xfrm>
          <a:prstGeom prst="homePlate">
            <a:avLst>
              <a:gd name="adj" fmla="val 0"/>
            </a:avLst>
          </a:prstGeom>
          <a:noFill/>
          <a:ln>
            <a:noFill/>
          </a:ln>
        </p:spPr>
      </p:pic>
      <p:pic>
        <p:nvPicPr>
          <p:cNvPr id="229" name="Google Shape;229;p40" descr="satellite airforce"/>
          <p:cNvPicPr preferRelativeResize="0"/>
          <p:nvPr/>
        </p:nvPicPr>
        <p:blipFill rotWithShape="1">
          <a:blip r:embed="rId7">
            <a:alphaModFix/>
          </a:blip>
          <a:srcRect/>
          <a:stretch/>
        </p:blipFill>
        <p:spPr>
          <a:xfrm>
            <a:off x="6572374" y="2342091"/>
            <a:ext cx="2002800" cy="1562100"/>
          </a:xfrm>
          <a:prstGeom prst="chevron">
            <a:avLst>
              <a:gd name="adj" fmla="val 50000"/>
            </a:avLst>
          </a:prstGeom>
          <a:noFill/>
          <a:ln>
            <a:noFill/>
          </a:ln>
        </p:spPr>
      </p:pic>
      <p:pic>
        <p:nvPicPr>
          <p:cNvPr id="230" name="Google Shape;230;p40"/>
          <p:cNvPicPr preferRelativeResize="0"/>
          <p:nvPr/>
        </p:nvPicPr>
        <p:blipFill rotWithShape="1">
          <a:blip r:embed="rId8">
            <a:alphaModFix/>
          </a:blip>
          <a:srcRect/>
          <a:stretch/>
        </p:blipFill>
        <p:spPr>
          <a:xfrm>
            <a:off x="2159527" y="2374004"/>
            <a:ext cx="2121600" cy="1487700"/>
          </a:xfrm>
          <a:prstGeom prst="chevron">
            <a:avLst>
              <a:gd name="adj" fmla="val 50000"/>
            </a:avLst>
          </a:prstGeom>
          <a:noFill/>
          <a:ln w="19050" cap="flat" cmpd="sng">
            <a:solidFill>
              <a:schemeClr val="accent1"/>
            </a:solidFill>
            <a:prstDash val="solid"/>
            <a:round/>
            <a:headEnd type="none" w="sm" len="sm"/>
            <a:tailEnd type="none" w="sm" len="sm"/>
          </a:ln>
        </p:spPr>
      </p:pic>
      <p:sp>
        <p:nvSpPr>
          <p:cNvPr id="231" name="Google Shape;231;p40"/>
          <p:cNvSpPr txBox="1"/>
          <p:nvPr/>
        </p:nvSpPr>
        <p:spPr>
          <a:xfrm>
            <a:off x="6634896" y="1590814"/>
            <a:ext cx="1211700" cy="4848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GeoXO Formulation</a:t>
            </a:r>
            <a:endParaRPr sz="1100" i="0" u="none" strike="noStrike" cap="none">
              <a:solidFill>
                <a:srgbClr val="000000"/>
              </a:solidFill>
              <a:latin typeface="Candara"/>
              <a:ea typeface="Candara"/>
              <a:cs typeface="Candara"/>
              <a:sym typeface="Candara"/>
            </a:endParaRPr>
          </a:p>
        </p:txBody>
      </p:sp>
      <p:sp>
        <p:nvSpPr>
          <p:cNvPr id="232" name="Google Shape;232;p40"/>
          <p:cNvSpPr/>
          <p:nvPr/>
        </p:nvSpPr>
        <p:spPr>
          <a:xfrm rot="-5400000" flipH="1">
            <a:off x="4238682" y="-692882"/>
            <a:ext cx="291600" cy="4201500"/>
          </a:xfrm>
          <a:prstGeom prst="leftBrace">
            <a:avLst>
              <a:gd name="adj1" fmla="val 29265"/>
              <a:gd name="adj2" fmla="val 49483"/>
            </a:avLst>
          </a:prstGeom>
          <a:noFill/>
          <a:ln w="9525" cap="flat" cmpd="sng">
            <a:solidFill>
              <a:schemeClr val="dk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1" i="0" u="none" strike="noStrike" cap="none">
              <a:solidFill>
                <a:srgbClr val="000000"/>
              </a:solidFill>
              <a:latin typeface="Arial"/>
              <a:ea typeface="Arial"/>
              <a:cs typeface="Arial"/>
              <a:sym typeface="Arial"/>
            </a:endParaRPr>
          </a:p>
        </p:txBody>
      </p:sp>
      <p:sp>
        <p:nvSpPr>
          <p:cNvPr id="233" name="Google Shape;233;p40"/>
          <p:cNvSpPr txBox="1"/>
          <p:nvPr/>
        </p:nvSpPr>
        <p:spPr>
          <a:xfrm>
            <a:off x="3423963" y="1000390"/>
            <a:ext cx="1920900" cy="284700"/>
          </a:xfrm>
          <a:prstGeom prst="rect">
            <a:avLst/>
          </a:prstGeom>
          <a:noFill/>
          <a:ln w="9525" cap="flat" cmpd="sng">
            <a:no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Pre-Formulation</a:t>
            </a:r>
            <a:endParaRPr sz="1100" i="0" u="none" strike="noStrike" cap="none">
              <a:solidFill>
                <a:srgbClr val="000000"/>
              </a:solidFill>
              <a:latin typeface="Candara"/>
              <a:ea typeface="Candara"/>
              <a:cs typeface="Candara"/>
              <a:sym typeface="Candara"/>
            </a:endParaRPr>
          </a:p>
        </p:txBody>
      </p:sp>
      <p:pic>
        <p:nvPicPr>
          <p:cNvPr id="234" name="Google Shape;234;p40" descr="Geosynchronous Equatorial Orbit (GEO) - AcqNotes"/>
          <p:cNvPicPr preferRelativeResize="0"/>
          <p:nvPr/>
        </p:nvPicPr>
        <p:blipFill rotWithShape="1">
          <a:blip r:embed="rId9">
            <a:alphaModFix/>
          </a:blip>
          <a:srcRect/>
          <a:stretch/>
        </p:blipFill>
        <p:spPr>
          <a:xfrm>
            <a:off x="3607328" y="2353728"/>
            <a:ext cx="2291700" cy="1543200"/>
          </a:xfrm>
          <a:prstGeom prst="chevron">
            <a:avLst>
              <a:gd name="adj" fmla="val 50000"/>
            </a:avLst>
          </a:prstGeom>
          <a:noFill/>
          <a:ln>
            <a:noFill/>
          </a:ln>
        </p:spPr>
      </p:pic>
      <p:sp>
        <p:nvSpPr>
          <p:cNvPr id="235" name="Google Shape;235;p40"/>
          <p:cNvSpPr txBox="1"/>
          <p:nvPr/>
        </p:nvSpPr>
        <p:spPr>
          <a:xfrm>
            <a:off x="5128065" y="1536143"/>
            <a:ext cx="1469700" cy="6927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Instrument &amp; Constellation</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Studies (Govt)</a:t>
            </a:r>
            <a:endParaRPr sz="1100" i="0" u="none" strike="noStrike" cap="none">
              <a:solidFill>
                <a:srgbClr val="000000"/>
              </a:solidFill>
              <a:latin typeface="Candara"/>
              <a:ea typeface="Candara"/>
              <a:cs typeface="Candara"/>
              <a:sym typeface="Candara"/>
            </a:endParaRPr>
          </a:p>
        </p:txBody>
      </p:sp>
      <p:sp>
        <p:nvSpPr>
          <p:cNvPr id="236" name="Google Shape;236;p40"/>
          <p:cNvSpPr/>
          <p:nvPr/>
        </p:nvSpPr>
        <p:spPr>
          <a:xfrm rot="5400000">
            <a:off x="1650695" y="2728292"/>
            <a:ext cx="1562100" cy="781800"/>
          </a:xfrm>
          <a:prstGeom prst="triangle">
            <a:avLst>
              <a:gd name="adj" fmla="val 50000"/>
            </a:avLst>
          </a:prstGeom>
          <a:solidFill>
            <a:srgbClr val="266F8B"/>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
        <p:nvSpPr>
          <p:cNvPr id="237" name="Google Shape;237;p40"/>
          <p:cNvSpPr/>
          <p:nvPr/>
        </p:nvSpPr>
        <p:spPr>
          <a:xfrm>
            <a:off x="932428" y="2344705"/>
            <a:ext cx="1123800" cy="1550100"/>
          </a:xfrm>
          <a:prstGeom prst="rect">
            <a:avLst/>
          </a:prstGeom>
          <a:solidFill>
            <a:srgbClr val="266F8B"/>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chemeClr val="lt1"/>
              </a:solidFill>
              <a:latin typeface="Arial"/>
              <a:ea typeface="Arial"/>
              <a:cs typeface="Arial"/>
              <a:sym typeface="Arial"/>
            </a:endParaRPr>
          </a:p>
        </p:txBody>
      </p:sp>
      <p:sp>
        <p:nvSpPr>
          <p:cNvPr id="238" name="Google Shape;238;p40"/>
          <p:cNvSpPr txBox="1"/>
          <p:nvPr/>
        </p:nvSpPr>
        <p:spPr>
          <a:xfrm>
            <a:off x="2704816" y="4283219"/>
            <a:ext cx="3808200" cy="2847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4224A"/>
                </a:solidFill>
                <a:latin typeface="Candara"/>
                <a:ea typeface="Candara"/>
                <a:cs typeface="Candara"/>
                <a:sym typeface="Candara"/>
              </a:rPr>
              <a:t>User Engagement and Needs Assessment</a:t>
            </a:r>
            <a:endParaRPr sz="1100" i="0" u="none" strike="noStrike" cap="none">
              <a:solidFill>
                <a:srgbClr val="000000"/>
              </a:solidFill>
              <a:latin typeface="Candara"/>
              <a:ea typeface="Candara"/>
              <a:cs typeface="Candara"/>
              <a:sym typeface="Candara"/>
            </a:endParaRPr>
          </a:p>
        </p:txBody>
      </p:sp>
      <p:pic>
        <p:nvPicPr>
          <p:cNvPr id="239" name="Google Shape;239;p40"/>
          <p:cNvPicPr preferRelativeResize="0"/>
          <p:nvPr/>
        </p:nvPicPr>
        <p:blipFill rotWithShape="1">
          <a:blip r:embed="rId10">
            <a:alphaModFix/>
          </a:blip>
          <a:srcRect/>
          <a:stretch/>
        </p:blipFill>
        <p:spPr>
          <a:xfrm>
            <a:off x="955710" y="2886107"/>
            <a:ext cx="1437282" cy="652604"/>
          </a:xfrm>
          <a:prstGeom prst="rect">
            <a:avLst/>
          </a:prstGeom>
          <a:noFill/>
          <a:ln>
            <a:noFill/>
          </a:ln>
        </p:spPr>
      </p:pic>
      <p:pic>
        <p:nvPicPr>
          <p:cNvPr id="240" name="Google Shape;240;p40"/>
          <p:cNvPicPr preferRelativeResize="0"/>
          <p:nvPr/>
        </p:nvPicPr>
        <p:blipFill rotWithShape="1">
          <a:blip r:embed="rId11">
            <a:alphaModFix/>
          </a:blip>
          <a:srcRect/>
          <a:stretch/>
        </p:blipFill>
        <p:spPr>
          <a:xfrm>
            <a:off x="952960" y="2706470"/>
            <a:ext cx="1440030" cy="161169"/>
          </a:xfrm>
          <a:prstGeom prst="rect">
            <a:avLst/>
          </a:prstGeom>
          <a:noFill/>
          <a:ln>
            <a:noFill/>
          </a:ln>
        </p:spPr>
      </p:pic>
      <p:sp>
        <p:nvSpPr>
          <p:cNvPr id="241" name="Google Shape;241;p40"/>
          <p:cNvSpPr txBox="1"/>
          <p:nvPr/>
        </p:nvSpPr>
        <p:spPr>
          <a:xfrm>
            <a:off x="777352" y="1448170"/>
            <a:ext cx="1469400" cy="8634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NOAA Observing Systems Council Validated</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Requirements</a:t>
            </a:r>
            <a:endParaRPr sz="1100" i="0" u="none" strike="noStrike" cap="none">
              <a:solidFill>
                <a:srgbClr val="000000"/>
              </a:solidFill>
              <a:latin typeface="Candara"/>
              <a:ea typeface="Candara"/>
              <a:cs typeface="Candara"/>
              <a:sym typeface="Candara"/>
            </a:endParaRPr>
          </a:p>
        </p:txBody>
      </p:sp>
      <p:sp>
        <p:nvSpPr>
          <p:cNvPr id="2" name="Bent Arrow 1">
            <a:extLst>
              <a:ext uri="{FF2B5EF4-FFF2-40B4-BE49-F238E27FC236}">
                <a16:creationId xmlns:a16="http://schemas.microsoft.com/office/drawing/2014/main" id="{C63FF06E-3883-F841-A97F-DC39DD67574F}"/>
              </a:ext>
            </a:extLst>
          </p:cNvPr>
          <p:cNvSpPr/>
          <p:nvPr/>
        </p:nvSpPr>
        <p:spPr>
          <a:xfrm rot="5400000" flipH="1">
            <a:off x="2682745" y="3901464"/>
            <a:ext cx="419438" cy="375296"/>
          </a:xfrm>
          <a:prstGeom prst="bentArrow">
            <a:avLst>
              <a:gd name="adj1" fmla="val 25000"/>
              <a:gd name="adj2" fmla="val 25952"/>
              <a:gd name="adj3" fmla="val 25000"/>
              <a:gd name="adj4" fmla="val 4375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Bent Arrow 25">
            <a:extLst>
              <a:ext uri="{FF2B5EF4-FFF2-40B4-BE49-F238E27FC236}">
                <a16:creationId xmlns:a16="http://schemas.microsoft.com/office/drawing/2014/main" id="{61CF7755-2CC1-AC4F-9DA1-DCAA264514ED}"/>
              </a:ext>
            </a:extLst>
          </p:cNvPr>
          <p:cNvSpPr/>
          <p:nvPr/>
        </p:nvSpPr>
        <p:spPr>
          <a:xfrm rot="5400000" flipH="1">
            <a:off x="5691500" y="3932799"/>
            <a:ext cx="419438" cy="375296"/>
          </a:xfrm>
          <a:prstGeom prst="bentArrow">
            <a:avLst>
              <a:gd name="adj1" fmla="val 25000"/>
              <a:gd name="adj2" fmla="val 25952"/>
              <a:gd name="adj3" fmla="val 25000"/>
              <a:gd name="adj4" fmla="val 4375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Bent Arrow 26">
            <a:extLst>
              <a:ext uri="{FF2B5EF4-FFF2-40B4-BE49-F238E27FC236}">
                <a16:creationId xmlns:a16="http://schemas.microsoft.com/office/drawing/2014/main" id="{5E754FFF-9BDC-9D42-ADF4-2195BD7F4A2D}"/>
              </a:ext>
            </a:extLst>
          </p:cNvPr>
          <p:cNvSpPr/>
          <p:nvPr/>
        </p:nvSpPr>
        <p:spPr>
          <a:xfrm rot="5400000" flipH="1">
            <a:off x="6962323" y="3932799"/>
            <a:ext cx="419438" cy="375296"/>
          </a:xfrm>
          <a:prstGeom prst="bentArrow">
            <a:avLst>
              <a:gd name="adj1" fmla="val 25000"/>
              <a:gd name="adj2" fmla="val 25952"/>
              <a:gd name="adj3" fmla="val 25000"/>
              <a:gd name="adj4" fmla="val 4375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1"/>
          <p:cNvSpPr txBox="1">
            <a:spLocks noGrp="1"/>
          </p:cNvSpPr>
          <p:nvPr>
            <p:ph type="title"/>
          </p:nvPr>
        </p:nvSpPr>
        <p:spPr>
          <a:xfrm>
            <a:off x="525780" y="71272"/>
            <a:ext cx="8092500" cy="9942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dk1"/>
              </a:buClr>
              <a:buSzPts val="1400"/>
              <a:buNone/>
            </a:pPr>
            <a:r>
              <a:rPr lang="en" dirty="0">
                <a:latin typeface="Candara"/>
                <a:ea typeface="Candara"/>
                <a:cs typeface="Candara"/>
                <a:sym typeface="Candara"/>
              </a:rPr>
              <a:t>User Engagement </a:t>
            </a:r>
            <a:r>
              <a:rPr lang="en-US" dirty="0">
                <a:latin typeface="Candara"/>
                <a:ea typeface="Candara"/>
                <a:cs typeface="Candara"/>
                <a:sym typeface="Candara"/>
              </a:rPr>
              <a:t>in GeoXO Definition</a:t>
            </a:r>
            <a:endParaRPr dirty="0">
              <a:latin typeface="Candara"/>
              <a:ea typeface="Candara"/>
              <a:cs typeface="Candara"/>
              <a:sym typeface="Candara"/>
            </a:endParaRPr>
          </a:p>
        </p:txBody>
      </p:sp>
      <p:sp>
        <p:nvSpPr>
          <p:cNvPr id="247" name="Google Shape;247;p41"/>
          <p:cNvSpPr txBox="1"/>
          <p:nvPr/>
        </p:nvSpPr>
        <p:spPr>
          <a:xfrm>
            <a:off x="83125" y="865425"/>
            <a:ext cx="7205100" cy="3574200"/>
          </a:xfrm>
          <a:prstGeom prst="rect">
            <a:avLst/>
          </a:prstGeom>
          <a:noFill/>
          <a:ln>
            <a:noFill/>
          </a:ln>
        </p:spPr>
        <p:txBody>
          <a:bodyPr spcFirstLastPara="1" wrap="square" lIns="68575" tIns="68575" rIns="68575" bIns="68575" anchor="t" anchorCtr="0">
            <a:spAutoFit/>
          </a:bodyPr>
          <a:lstStyle/>
          <a:p>
            <a:pPr marL="254000" marR="0" lvl="1" indent="-2222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User Needs Virtual Workshops and Surveys</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Topics of </a:t>
            </a:r>
            <a:r>
              <a:rPr lang="en" sz="1300" i="0" u="sng" strike="noStrike" cap="none" dirty="0">
                <a:solidFill>
                  <a:srgbClr val="000000"/>
                </a:solidFill>
                <a:latin typeface="Candara"/>
                <a:ea typeface="Candara"/>
                <a:cs typeface="Candara"/>
                <a:sym typeface="Candara"/>
              </a:rPr>
              <a:t>Fire</a:t>
            </a:r>
            <a:r>
              <a:rPr lang="en" sz="1300" i="0" u="none" strike="noStrike" cap="none" dirty="0">
                <a:solidFill>
                  <a:srgbClr val="000000"/>
                </a:solidFill>
                <a:latin typeface="Candara"/>
                <a:ea typeface="Candara"/>
                <a:cs typeface="Candara"/>
                <a:sym typeface="Candara"/>
              </a:rPr>
              <a:t> (178 attendees), </a:t>
            </a:r>
            <a:r>
              <a:rPr lang="en" sz="1300" i="0" u="sng" strike="noStrike" cap="none" dirty="0">
                <a:solidFill>
                  <a:srgbClr val="000000"/>
                </a:solidFill>
                <a:latin typeface="Candara"/>
                <a:ea typeface="Candara"/>
                <a:cs typeface="Candara"/>
                <a:sym typeface="Candara"/>
              </a:rPr>
              <a:t>Weather</a:t>
            </a:r>
            <a:r>
              <a:rPr lang="en" sz="1300" i="0" u="none" strike="noStrike" cap="none" dirty="0">
                <a:solidFill>
                  <a:srgbClr val="000000"/>
                </a:solidFill>
                <a:latin typeface="Candara"/>
                <a:ea typeface="Candara"/>
                <a:cs typeface="Candara"/>
                <a:sym typeface="Candara"/>
              </a:rPr>
              <a:t> (233), </a:t>
            </a:r>
            <a:r>
              <a:rPr lang="en" sz="1300" i="0" u="sng" strike="noStrike" cap="none" dirty="0">
                <a:solidFill>
                  <a:srgbClr val="000000"/>
                </a:solidFill>
                <a:latin typeface="Candara"/>
                <a:ea typeface="Candara"/>
                <a:cs typeface="Candara"/>
                <a:sym typeface="Candara"/>
              </a:rPr>
              <a:t>Agriculture</a:t>
            </a:r>
            <a:r>
              <a:rPr lang="en" sz="1300" i="0" u="none" strike="noStrike" cap="none" dirty="0">
                <a:solidFill>
                  <a:srgbClr val="000000"/>
                </a:solidFill>
                <a:latin typeface="Candara"/>
                <a:ea typeface="Candara"/>
                <a:cs typeface="Candara"/>
                <a:sym typeface="Candara"/>
              </a:rPr>
              <a:t> (152), </a:t>
            </a:r>
            <a:r>
              <a:rPr lang="en" sz="1300" i="0" u="sng" strike="noStrike" cap="none" dirty="0">
                <a:solidFill>
                  <a:srgbClr val="000000"/>
                </a:solidFill>
                <a:latin typeface="Candara"/>
                <a:ea typeface="Candara"/>
                <a:cs typeface="Candara"/>
                <a:sym typeface="Candara"/>
              </a:rPr>
              <a:t>Health</a:t>
            </a:r>
            <a:r>
              <a:rPr lang="en" sz="1300" i="0" u="none" strike="noStrike" cap="none" dirty="0">
                <a:solidFill>
                  <a:srgbClr val="000000"/>
                </a:solidFill>
                <a:latin typeface="Candara"/>
                <a:ea typeface="Candara"/>
                <a:cs typeface="Candara"/>
                <a:sym typeface="Candara"/>
              </a:rPr>
              <a:t> (207), </a:t>
            </a:r>
            <a:r>
              <a:rPr lang="en" sz="1300" i="0" u="sng" strike="noStrike" cap="none" dirty="0">
                <a:solidFill>
                  <a:srgbClr val="000000"/>
                </a:solidFill>
                <a:latin typeface="Candara"/>
                <a:ea typeface="Candara"/>
                <a:cs typeface="Candara"/>
                <a:sym typeface="Candara"/>
              </a:rPr>
              <a:t>Oceans</a:t>
            </a:r>
            <a:r>
              <a:rPr lang="en" sz="1300" i="0" u="none" strike="noStrike" cap="none" dirty="0">
                <a:solidFill>
                  <a:srgbClr val="000000"/>
                </a:solidFill>
                <a:latin typeface="Candara"/>
                <a:ea typeface="Candara"/>
                <a:cs typeface="Candara"/>
                <a:sym typeface="Candara"/>
              </a:rPr>
              <a:t> (142)</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National agencies: CDC, DHS, DoD (USA, USN, USAF, USSF), DOE, DOI, EPA, FAA, FEMA, NASA, NIST, NPS, NSF, USAID, USDA, USFS, USNRC, USGS</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State/Local: more than 40 states, cities, counties, and tribal areas</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International: WMO, Canada, Mexico, EUMETSAT, multiple Caribbean/So. American orgs</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Industry: more than 70 companies and advocacy groups from weather, transportation, communications, media, aerospace, natural resource, and energy sectors</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Academia: more than 60 universities</a:t>
            </a:r>
            <a:endParaRPr sz="1300" i="0" u="none" strike="noStrike" cap="none" dirty="0">
              <a:solidFill>
                <a:srgbClr val="000000"/>
              </a:solidFill>
              <a:latin typeface="Candara"/>
              <a:ea typeface="Candara"/>
              <a:cs typeface="Candara"/>
              <a:sym typeface="Candara"/>
            </a:endParaRPr>
          </a:p>
          <a:p>
            <a:pPr marL="596900" marR="0" lvl="2" indent="-165100" algn="l" rtl="0">
              <a:lnSpc>
                <a:spcPct val="90000"/>
              </a:lnSpc>
              <a:spcBef>
                <a:spcPts val="0"/>
              </a:spcBef>
              <a:spcAft>
                <a:spcPts val="0"/>
              </a:spcAft>
              <a:buClr>
                <a:srgbClr val="000000"/>
              </a:buClr>
              <a:buSzPts val="800"/>
              <a:buFont typeface="Arial"/>
              <a:buNone/>
            </a:pPr>
            <a:endParaRPr sz="700" i="0" u="none" strike="noStrike" cap="none" dirty="0">
              <a:solidFill>
                <a:srgbClr val="000000"/>
              </a:solidFill>
              <a:latin typeface="Candara"/>
              <a:ea typeface="Candara"/>
              <a:cs typeface="Candara"/>
              <a:sym typeface="Candara"/>
            </a:endParaRPr>
          </a:p>
          <a:p>
            <a:pPr marL="254000" marR="0" lvl="1" indent="-2222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Community Meeting on NOAA Satellites</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1013 participants representing 33 countries</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&gt;250 organizations including NOAA, NASA, NSF, DoD (all branches) USGS, DOE, NGA, BLM, GAO, plus international meteorological organizations, academia, and industry. </a:t>
            </a:r>
            <a:endParaRPr sz="1300" i="0" u="none" strike="noStrike" cap="none" dirty="0">
              <a:solidFill>
                <a:srgbClr val="000000"/>
              </a:solidFill>
              <a:latin typeface="Candara"/>
              <a:ea typeface="Candara"/>
              <a:cs typeface="Candara"/>
              <a:sym typeface="Candara"/>
            </a:endParaRPr>
          </a:p>
          <a:p>
            <a:pPr marL="596900" marR="0" lvl="2" indent="-165100" algn="l" rtl="0">
              <a:lnSpc>
                <a:spcPct val="90000"/>
              </a:lnSpc>
              <a:spcBef>
                <a:spcPts val="0"/>
              </a:spcBef>
              <a:spcAft>
                <a:spcPts val="0"/>
              </a:spcAft>
              <a:buClr>
                <a:srgbClr val="000000"/>
              </a:buClr>
              <a:buSzPts val="800"/>
              <a:buFont typeface="Arial"/>
              <a:buNone/>
            </a:pPr>
            <a:endParaRPr sz="700" i="0" u="none" strike="noStrike" cap="none" dirty="0">
              <a:solidFill>
                <a:srgbClr val="000000"/>
              </a:solidFill>
              <a:latin typeface="Candara"/>
              <a:ea typeface="Candara"/>
              <a:cs typeface="Candara"/>
              <a:sym typeface="Candara"/>
            </a:endParaRPr>
          </a:p>
          <a:p>
            <a:pPr marL="254000" marR="0" lvl="1" indent="-2222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Listening Sessions, Polls, Panels, Presentation</a:t>
            </a:r>
            <a:r>
              <a:rPr lang="en" sz="1300" dirty="0">
                <a:latin typeface="Candara"/>
                <a:ea typeface="Candara"/>
                <a:cs typeface="Candara"/>
                <a:sym typeface="Candara"/>
              </a:rPr>
              <a:t>s,</a:t>
            </a:r>
            <a:r>
              <a:rPr lang="en" sz="1300" i="0" u="none" strike="noStrike" cap="none" dirty="0">
                <a:solidFill>
                  <a:srgbClr val="000000"/>
                </a:solidFill>
                <a:latin typeface="Candara"/>
                <a:ea typeface="Candara"/>
                <a:cs typeface="Candara"/>
                <a:sym typeface="Candara"/>
              </a:rPr>
              <a:t> Town Halls</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National Weather Association</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American Meteorological Society</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Clr>
                <a:srgbClr val="000000"/>
              </a:buClr>
              <a:buSzPts val="1300"/>
              <a:buFont typeface="Candara"/>
              <a:buChar char="•"/>
            </a:pPr>
            <a:r>
              <a:rPr lang="en" sz="1300" i="0" u="none" strike="noStrike" cap="none" dirty="0">
                <a:solidFill>
                  <a:srgbClr val="000000"/>
                </a:solidFill>
                <a:latin typeface="Candara"/>
                <a:ea typeface="Candara"/>
                <a:cs typeface="Candara"/>
                <a:sym typeface="Candara"/>
              </a:rPr>
              <a:t>American Geophysical Union</a:t>
            </a:r>
            <a:endParaRPr sz="1300" i="0" u="none" strike="noStrike" cap="none" dirty="0">
              <a:solidFill>
                <a:srgbClr val="000000"/>
              </a:solidFill>
              <a:latin typeface="Candara"/>
              <a:ea typeface="Candara"/>
              <a:cs typeface="Candara"/>
              <a:sym typeface="Candara"/>
            </a:endParaRPr>
          </a:p>
          <a:p>
            <a:pPr marL="596900" marR="0" lvl="2" indent="-247650" algn="l" rtl="0">
              <a:lnSpc>
                <a:spcPct val="90000"/>
              </a:lnSpc>
              <a:spcBef>
                <a:spcPts val="0"/>
              </a:spcBef>
              <a:spcAft>
                <a:spcPts val="0"/>
              </a:spcAft>
              <a:buSzPts val="1300"/>
              <a:buFont typeface="Candara"/>
              <a:buChar char="•"/>
            </a:pPr>
            <a:r>
              <a:rPr lang="en" sz="1300" dirty="0">
                <a:latin typeface="Candara"/>
                <a:ea typeface="Candara"/>
                <a:cs typeface="Candara"/>
                <a:sym typeface="Candara"/>
              </a:rPr>
              <a:t>GeoXO Atmospheric Composition Instrument Town Hall</a:t>
            </a:r>
            <a:endParaRPr sz="1300" dirty="0">
              <a:latin typeface="Candara"/>
              <a:ea typeface="Candara"/>
              <a:cs typeface="Candara"/>
              <a:sym typeface="Candara"/>
            </a:endParaRPr>
          </a:p>
        </p:txBody>
      </p:sp>
      <p:pic>
        <p:nvPicPr>
          <p:cNvPr id="248" name="Google Shape;248;p41"/>
          <p:cNvPicPr preferRelativeResize="0"/>
          <p:nvPr/>
        </p:nvPicPr>
        <p:blipFill rotWithShape="1">
          <a:blip r:embed="rId3">
            <a:alphaModFix/>
          </a:blip>
          <a:srcRect/>
          <a:stretch/>
        </p:blipFill>
        <p:spPr>
          <a:xfrm>
            <a:off x="7284935" y="814766"/>
            <a:ext cx="1744253" cy="1125283"/>
          </a:xfrm>
          <a:prstGeom prst="rect">
            <a:avLst/>
          </a:prstGeom>
          <a:noFill/>
          <a:ln>
            <a:noFill/>
          </a:ln>
        </p:spPr>
      </p:pic>
      <p:pic>
        <p:nvPicPr>
          <p:cNvPr id="249" name="Google Shape;249;p41"/>
          <p:cNvPicPr preferRelativeResize="0"/>
          <p:nvPr/>
        </p:nvPicPr>
        <p:blipFill rotWithShape="1">
          <a:blip r:embed="rId4">
            <a:alphaModFix/>
          </a:blip>
          <a:srcRect/>
          <a:stretch/>
        </p:blipFill>
        <p:spPr>
          <a:xfrm>
            <a:off x="7288194" y="2011652"/>
            <a:ext cx="1744253" cy="981204"/>
          </a:xfrm>
          <a:prstGeom prst="rect">
            <a:avLst/>
          </a:prstGeom>
          <a:noFill/>
          <a:ln w="9525" cap="flat" cmpd="sng">
            <a:solidFill>
              <a:schemeClr val="accent1"/>
            </a:solidFill>
            <a:prstDash val="solid"/>
            <a:round/>
            <a:headEnd type="none" w="sm" len="sm"/>
            <a:tailEnd type="none" w="sm" len="sm"/>
          </a:ln>
        </p:spPr>
      </p:pic>
      <p:pic>
        <p:nvPicPr>
          <p:cNvPr id="250" name="Google Shape;250;p41"/>
          <p:cNvPicPr preferRelativeResize="0"/>
          <p:nvPr/>
        </p:nvPicPr>
        <p:blipFill rotWithShape="1">
          <a:blip r:embed="rId5">
            <a:alphaModFix/>
          </a:blip>
          <a:srcRect/>
          <a:stretch/>
        </p:blipFill>
        <p:spPr>
          <a:xfrm>
            <a:off x="7288194" y="3064468"/>
            <a:ext cx="1744253" cy="1245507"/>
          </a:xfrm>
          <a:prstGeom prst="rect">
            <a:avLst/>
          </a:prstGeom>
          <a:noFill/>
          <a:ln>
            <a:noFill/>
          </a:ln>
        </p:spPr>
      </p:pic>
      <p:sp>
        <p:nvSpPr>
          <p:cNvPr id="251" name="Google Shape;251;p41"/>
          <p:cNvSpPr/>
          <p:nvPr/>
        </p:nvSpPr>
        <p:spPr>
          <a:xfrm>
            <a:off x="2180967" y="4439625"/>
            <a:ext cx="4782065" cy="378567"/>
          </a:xfrm>
          <a:prstGeom prst="rect">
            <a:avLst/>
          </a:prstGeom>
          <a:solidFill>
            <a:srgbClr val="DCF0F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None/>
            </a:pPr>
            <a:r>
              <a:rPr lang="en" sz="1800" b="1" i="1" dirty="0">
                <a:solidFill>
                  <a:schemeClr val="dk1"/>
                </a:solidFill>
                <a:latin typeface="Candara"/>
                <a:ea typeface="Candara"/>
                <a:cs typeface="Candara"/>
                <a:sym typeface="Candara"/>
              </a:rPr>
              <a:t>User Engagement Informs GeoXO Definition</a:t>
            </a:r>
            <a:endParaRPr sz="1800" b="1" i="1" dirty="0">
              <a:solidFill>
                <a:schemeClr val="dk1"/>
              </a:solidFill>
              <a:latin typeface="Candara"/>
              <a:ea typeface="Candara"/>
              <a:cs typeface="Candara"/>
              <a:sym typeface="Candar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2"/>
          <p:cNvSpPr txBox="1">
            <a:spLocks noGrp="1"/>
          </p:cNvSpPr>
          <p:nvPr>
            <p:ph type="title"/>
          </p:nvPr>
        </p:nvSpPr>
        <p:spPr>
          <a:xfrm>
            <a:off x="195300" y="273850"/>
            <a:ext cx="8753400" cy="6405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dk1"/>
              </a:buClr>
              <a:buSzPts val="1400"/>
              <a:buNone/>
            </a:pPr>
            <a:r>
              <a:rPr lang="en" dirty="0">
                <a:latin typeface="Candara"/>
                <a:ea typeface="Candara"/>
                <a:cs typeface="Candara"/>
                <a:sym typeface="Candara"/>
              </a:rPr>
              <a:t>Determination of GeoXO Observational Priorities</a:t>
            </a:r>
            <a:endParaRPr dirty="0">
              <a:latin typeface="Candara"/>
              <a:ea typeface="Candara"/>
              <a:cs typeface="Candara"/>
              <a:sym typeface="Candara"/>
            </a:endParaRPr>
          </a:p>
        </p:txBody>
      </p:sp>
      <p:pic>
        <p:nvPicPr>
          <p:cNvPr id="257" name="Google Shape;257;p42"/>
          <p:cNvPicPr preferRelativeResize="0"/>
          <p:nvPr/>
        </p:nvPicPr>
        <p:blipFill rotWithShape="1">
          <a:blip r:embed="rId3">
            <a:alphaModFix/>
          </a:blip>
          <a:srcRect/>
          <a:stretch/>
        </p:blipFill>
        <p:spPr>
          <a:xfrm>
            <a:off x="5517572" y="3202599"/>
            <a:ext cx="2774372" cy="1779193"/>
          </a:xfrm>
          <a:prstGeom prst="rect">
            <a:avLst/>
          </a:prstGeom>
          <a:solidFill>
            <a:schemeClr val="lt1"/>
          </a:solidFill>
          <a:ln w="19050" cap="flat" cmpd="sng">
            <a:solidFill>
              <a:schemeClr val="dk2"/>
            </a:solidFill>
            <a:prstDash val="solid"/>
            <a:round/>
            <a:headEnd type="none" w="sm" len="sm"/>
            <a:tailEnd type="none" w="sm" len="sm"/>
          </a:ln>
        </p:spPr>
      </p:pic>
      <p:pic>
        <p:nvPicPr>
          <p:cNvPr id="258" name="Google Shape;258;p42"/>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4550887" y="970183"/>
            <a:ext cx="4396659" cy="2210915"/>
          </a:xfrm>
          <a:prstGeom prst="rect">
            <a:avLst/>
          </a:prstGeom>
          <a:noFill/>
          <a:ln>
            <a:noFill/>
          </a:ln>
        </p:spPr>
      </p:pic>
      <p:sp>
        <p:nvSpPr>
          <p:cNvPr id="259" name="Google Shape;259;p42"/>
          <p:cNvSpPr txBox="1">
            <a:spLocks noGrp="1"/>
          </p:cNvSpPr>
          <p:nvPr>
            <p:ph type="body" idx="1"/>
          </p:nvPr>
        </p:nvSpPr>
        <p:spPr>
          <a:xfrm>
            <a:off x="384463" y="954141"/>
            <a:ext cx="4281000" cy="3668100"/>
          </a:xfrm>
          <a:prstGeom prst="rect">
            <a:avLst/>
          </a:prstGeom>
          <a:noFill/>
          <a:ln>
            <a:noFill/>
          </a:ln>
        </p:spPr>
        <p:txBody>
          <a:bodyPr spcFirstLastPara="1" wrap="square" lIns="68575" tIns="34275" rIns="68575" bIns="34275" anchor="t" anchorCtr="0">
            <a:noAutofit/>
          </a:bodyPr>
          <a:lstStyle/>
          <a:p>
            <a:pPr marL="254000" lvl="1" indent="-247650" algn="l" rtl="0">
              <a:lnSpc>
                <a:spcPct val="90000"/>
              </a:lnSpc>
              <a:spcBef>
                <a:spcPts val="400"/>
              </a:spcBef>
              <a:spcAft>
                <a:spcPts val="0"/>
              </a:spcAft>
              <a:buClr>
                <a:srgbClr val="000000"/>
              </a:buClr>
              <a:buSzPts val="1700"/>
              <a:buFont typeface="Candara"/>
              <a:buChar char="•"/>
            </a:pPr>
            <a:r>
              <a:rPr lang="en" sz="1500" b="1" dirty="0">
                <a:solidFill>
                  <a:srgbClr val="000000"/>
                </a:solidFill>
                <a:latin typeface="Candara"/>
                <a:ea typeface="Candara"/>
                <a:cs typeface="Candara"/>
                <a:sym typeface="Candara"/>
              </a:rPr>
              <a:t>Priorities were informed by:</a:t>
            </a:r>
            <a:endParaRPr sz="1500" b="1" dirty="0">
              <a:solidFill>
                <a:srgbClr val="000000"/>
              </a:solidFill>
              <a:latin typeface="Candara"/>
              <a:ea typeface="Candara"/>
              <a:cs typeface="Candara"/>
              <a:sym typeface="Candara"/>
            </a:endParaRPr>
          </a:p>
          <a:p>
            <a:pPr marL="596900" lvl="2" indent="-260350" algn="l" rtl="0">
              <a:lnSpc>
                <a:spcPct val="90000"/>
              </a:lnSpc>
              <a:spcBef>
                <a:spcPts val="400"/>
              </a:spcBef>
              <a:spcAft>
                <a:spcPts val="0"/>
              </a:spcAft>
              <a:buClr>
                <a:srgbClr val="000000"/>
              </a:buClr>
              <a:buSzPts val="1500"/>
              <a:buFont typeface="Candara"/>
              <a:buChar char="•"/>
            </a:pPr>
            <a:r>
              <a:rPr lang="en" dirty="0">
                <a:solidFill>
                  <a:srgbClr val="000000"/>
                </a:solidFill>
                <a:latin typeface="Candara"/>
                <a:ea typeface="Candara"/>
                <a:cs typeface="Candara"/>
                <a:sym typeface="Candara"/>
              </a:rPr>
              <a:t>User needs assessments via workshops, surveys, conferences</a:t>
            </a:r>
            <a:endParaRPr dirty="0">
              <a:solidFill>
                <a:srgbClr val="000000"/>
              </a:solidFill>
              <a:latin typeface="Candara"/>
              <a:ea typeface="Candara"/>
              <a:cs typeface="Candara"/>
              <a:sym typeface="Candara"/>
            </a:endParaRPr>
          </a:p>
          <a:p>
            <a:pPr marL="596900" lvl="2" indent="-260350" algn="l" rtl="0">
              <a:lnSpc>
                <a:spcPct val="90000"/>
              </a:lnSpc>
              <a:spcBef>
                <a:spcPts val="400"/>
              </a:spcBef>
              <a:spcAft>
                <a:spcPts val="0"/>
              </a:spcAft>
              <a:buClr>
                <a:srgbClr val="000000"/>
              </a:buClr>
              <a:buSzPts val="1500"/>
              <a:buFont typeface="Candara"/>
              <a:buChar char="•"/>
            </a:pPr>
            <a:r>
              <a:rPr lang="en" dirty="0">
                <a:solidFill>
                  <a:srgbClr val="000000"/>
                </a:solidFill>
                <a:latin typeface="Candara"/>
                <a:ea typeface="Candara"/>
                <a:cs typeface="Candara"/>
                <a:sym typeface="Candara"/>
              </a:rPr>
              <a:t>Observation value assessments</a:t>
            </a:r>
            <a:endParaRPr dirty="0">
              <a:latin typeface="Candara"/>
              <a:ea typeface="Candara"/>
              <a:cs typeface="Candara"/>
              <a:sym typeface="Candara"/>
            </a:endParaRPr>
          </a:p>
          <a:p>
            <a:pPr marL="596900" lvl="2" indent="-260350" algn="l" rtl="0">
              <a:lnSpc>
                <a:spcPct val="90000"/>
              </a:lnSpc>
              <a:spcBef>
                <a:spcPts val="400"/>
              </a:spcBef>
              <a:spcAft>
                <a:spcPts val="0"/>
              </a:spcAft>
              <a:buClr>
                <a:srgbClr val="000000"/>
              </a:buClr>
              <a:buSzPts val="1500"/>
              <a:buFont typeface="Candara"/>
              <a:buChar char="•"/>
            </a:pPr>
            <a:r>
              <a:rPr lang="en" dirty="0">
                <a:solidFill>
                  <a:srgbClr val="000000"/>
                </a:solidFill>
                <a:latin typeface="Candara"/>
                <a:ea typeface="Candara"/>
                <a:cs typeface="Candara"/>
                <a:sym typeface="Candara"/>
              </a:rPr>
              <a:t>Observational System Simulation Experiments (OSSEs)</a:t>
            </a:r>
            <a:endParaRPr dirty="0">
              <a:latin typeface="Candara"/>
              <a:ea typeface="Candara"/>
              <a:cs typeface="Candara"/>
              <a:sym typeface="Candara"/>
            </a:endParaRPr>
          </a:p>
          <a:p>
            <a:pPr marL="596900" lvl="2" indent="-260350" algn="l" rtl="0">
              <a:lnSpc>
                <a:spcPct val="90000"/>
              </a:lnSpc>
              <a:spcBef>
                <a:spcPts val="400"/>
              </a:spcBef>
              <a:spcAft>
                <a:spcPts val="0"/>
              </a:spcAft>
              <a:buClr>
                <a:srgbClr val="000000"/>
              </a:buClr>
              <a:buSzPts val="1500"/>
              <a:buFont typeface="Candara"/>
              <a:buChar char="•"/>
            </a:pPr>
            <a:r>
              <a:rPr lang="en" dirty="0">
                <a:solidFill>
                  <a:srgbClr val="000000"/>
                </a:solidFill>
                <a:latin typeface="Candara"/>
                <a:ea typeface="Candara"/>
                <a:cs typeface="Candara"/>
                <a:sym typeface="Candara"/>
              </a:rPr>
              <a:t>NOAA Line Office and NOSC discussion</a:t>
            </a:r>
            <a:endParaRPr dirty="0">
              <a:latin typeface="Candara"/>
              <a:ea typeface="Candara"/>
              <a:cs typeface="Candara"/>
              <a:sym typeface="Candara"/>
            </a:endParaRPr>
          </a:p>
          <a:p>
            <a:pPr marL="254000" lvl="1" indent="-247650" algn="l" rtl="0">
              <a:lnSpc>
                <a:spcPct val="90000"/>
              </a:lnSpc>
              <a:spcBef>
                <a:spcPts val="400"/>
              </a:spcBef>
              <a:spcAft>
                <a:spcPts val="0"/>
              </a:spcAft>
              <a:buClr>
                <a:srgbClr val="000000"/>
              </a:buClr>
              <a:buSzPts val="1500"/>
              <a:buFont typeface="Candara"/>
              <a:buChar char="•"/>
            </a:pPr>
            <a:r>
              <a:rPr lang="en" sz="1500" b="1" dirty="0">
                <a:solidFill>
                  <a:srgbClr val="000000"/>
                </a:solidFill>
                <a:latin typeface="Candara"/>
                <a:ea typeface="Candara"/>
                <a:cs typeface="Candara"/>
                <a:sym typeface="Candara"/>
              </a:rPr>
              <a:t>Priorities were determined by analysis relative to </a:t>
            </a:r>
            <a:r>
              <a:rPr lang="en" sz="1500" b="1" u="sng" dirty="0">
                <a:solidFill>
                  <a:srgbClr val="000000"/>
                </a:solidFill>
                <a:latin typeface="Candara"/>
                <a:ea typeface="Candara"/>
                <a:cs typeface="Candara"/>
                <a:sym typeface="Candara"/>
              </a:rPr>
              <a:t>all</a:t>
            </a:r>
            <a:r>
              <a:rPr lang="en" sz="1500" b="1" dirty="0">
                <a:solidFill>
                  <a:srgbClr val="000000"/>
                </a:solidFill>
                <a:latin typeface="Candara"/>
                <a:ea typeface="Candara"/>
                <a:cs typeface="Candara"/>
                <a:sym typeface="Candara"/>
              </a:rPr>
              <a:t> NOAA mission service areas:</a:t>
            </a:r>
            <a:endParaRPr dirty="0">
              <a:latin typeface="Candara"/>
              <a:ea typeface="Candara"/>
              <a:cs typeface="Candara"/>
              <a:sym typeface="Candara"/>
            </a:endParaRPr>
          </a:p>
          <a:p>
            <a:pPr marL="596900" lvl="2" indent="-209550" algn="l" rtl="0">
              <a:lnSpc>
                <a:spcPct val="100000"/>
              </a:lnSpc>
              <a:spcBef>
                <a:spcPts val="400"/>
              </a:spcBef>
              <a:spcAft>
                <a:spcPts val="0"/>
              </a:spcAft>
              <a:buClr>
                <a:srgbClr val="000000"/>
              </a:buClr>
              <a:buSzPts val="1500"/>
              <a:buFont typeface="Arial"/>
              <a:buChar char="•"/>
            </a:pPr>
            <a:r>
              <a:rPr lang="en" b="1" u="sng" dirty="0">
                <a:solidFill>
                  <a:srgbClr val="000000"/>
                </a:solidFill>
                <a:latin typeface="Candara"/>
                <a:ea typeface="Candara"/>
                <a:cs typeface="Candara"/>
                <a:sym typeface="Candara"/>
              </a:rPr>
              <a:t>Weather</a:t>
            </a:r>
            <a:r>
              <a:rPr lang="en" b="1" dirty="0">
                <a:solidFill>
                  <a:srgbClr val="000000"/>
                </a:solidFill>
                <a:latin typeface="Candara"/>
                <a:ea typeface="Candara"/>
                <a:cs typeface="Candara"/>
                <a:sym typeface="Candara"/>
              </a:rPr>
              <a:t>,</a:t>
            </a:r>
            <a:r>
              <a:rPr lang="en" dirty="0">
                <a:solidFill>
                  <a:srgbClr val="000000"/>
                </a:solidFill>
                <a:latin typeface="Candara"/>
                <a:ea typeface="Candara"/>
                <a:cs typeface="Candara"/>
                <a:sym typeface="Candara"/>
              </a:rPr>
              <a:t> our traditional service area</a:t>
            </a:r>
            <a:endParaRPr dirty="0">
              <a:latin typeface="Candara"/>
              <a:ea typeface="Candara"/>
              <a:cs typeface="Candara"/>
              <a:sym typeface="Candara"/>
            </a:endParaRPr>
          </a:p>
          <a:p>
            <a:pPr marL="596900" lvl="2" indent="-209550" algn="l" rtl="0">
              <a:lnSpc>
                <a:spcPct val="100000"/>
              </a:lnSpc>
              <a:spcBef>
                <a:spcPts val="400"/>
              </a:spcBef>
              <a:spcAft>
                <a:spcPts val="0"/>
              </a:spcAft>
              <a:buClr>
                <a:srgbClr val="000000"/>
              </a:buClr>
              <a:buSzPts val="1500"/>
              <a:buFont typeface="Arial"/>
              <a:buChar char="•"/>
            </a:pPr>
            <a:r>
              <a:rPr lang="en" dirty="0">
                <a:solidFill>
                  <a:srgbClr val="000000"/>
                </a:solidFill>
                <a:latin typeface="Candara"/>
                <a:ea typeface="Candara"/>
                <a:cs typeface="Candara"/>
                <a:sym typeface="Candara"/>
              </a:rPr>
              <a:t>But also </a:t>
            </a:r>
            <a:r>
              <a:rPr lang="en" b="1" u="sng" dirty="0">
                <a:solidFill>
                  <a:srgbClr val="000000"/>
                </a:solidFill>
                <a:latin typeface="Candara"/>
                <a:ea typeface="Candara"/>
                <a:cs typeface="Candara"/>
                <a:sym typeface="Candara"/>
              </a:rPr>
              <a:t>Oceans</a:t>
            </a:r>
            <a:r>
              <a:rPr lang="en" dirty="0">
                <a:solidFill>
                  <a:srgbClr val="000000"/>
                </a:solidFill>
                <a:latin typeface="Candara"/>
                <a:ea typeface="Candara"/>
                <a:cs typeface="Candara"/>
                <a:sym typeface="Candara"/>
              </a:rPr>
              <a:t>, </a:t>
            </a:r>
            <a:r>
              <a:rPr lang="en" b="1" u="sng" dirty="0">
                <a:solidFill>
                  <a:srgbClr val="000000"/>
                </a:solidFill>
                <a:latin typeface="Candara"/>
                <a:ea typeface="Candara"/>
                <a:cs typeface="Candara"/>
                <a:sym typeface="Candara"/>
              </a:rPr>
              <a:t>Coasts</a:t>
            </a:r>
            <a:r>
              <a:rPr lang="en" dirty="0">
                <a:solidFill>
                  <a:srgbClr val="000000"/>
                </a:solidFill>
                <a:latin typeface="Candara"/>
                <a:ea typeface="Candara"/>
                <a:cs typeface="Candara"/>
                <a:sym typeface="Candara"/>
              </a:rPr>
              <a:t>, and </a:t>
            </a:r>
            <a:r>
              <a:rPr lang="en" b="1" u="sng" dirty="0">
                <a:solidFill>
                  <a:srgbClr val="000000"/>
                </a:solidFill>
                <a:latin typeface="Candara"/>
                <a:ea typeface="Candara"/>
                <a:cs typeface="Candara"/>
                <a:sym typeface="Candara"/>
              </a:rPr>
              <a:t>Climate</a:t>
            </a:r>
            <a:r>
              <a:rPr lang="en" dirty="0">
                <a:solidFill>
                  <a:srgbClr val="000000"/>
                </a:solidFill>
                <a:latin typeface="Candara"/>
                <a:ea typeface="Candara"/>
                <a:cs typeface="Candara"/>
                <a:sym typeface="Candara"/>
              </a:rPr>
              <a:t> mission service areas </a:t>
            </a:r>
            <a:endParaRPr dirty="0">
              <a:latin typeface="Candara"/>
              <a:ea typeface="Candara"/>
              <a:cs typeface="Candara"/>
              <a:sym typeface="Candara"/>
            </a:endParaRPr>
          </a:p>
          <a:p>
            <a:pPr marL="254000" lvl="1" indent="-209550" algn="l" rtl="0">
              <a:lnSpc>
                <a:spcPct val="100000"/>
              </a:lnSpc>
              <a:spcBef>
                <a:spcPts val="400"/>
              </a:spcBef>
              <a:spcAft>
                <a:spcPts val="0"/>
              </a:spcAft>
              <a:buClr>
                <a:srgbClr val="000000"/>
              </a:buClr>
              <a:buSzPts val="1500"/>
              <a:buFont typeface="Candara"/>
              <a:buChar char="•"/>
            </a:pPr>
            <a:r>
              <a:rPr lang="en" sz="1500" dirty="0">
                <a:solidFill>
                  <a:srgbClr val="000000"/>
                </a:solidFill>
                <a:latin typeface="Candara"/>
                <a:ea typeface="Candara"/>
                <a:cs typeface="Candara"/>
                <a:sym typeface="Candara"/>
              </a:rPr>
              <a:t>Feasibility, risk, and cost were assessed through industry and government studies to determine best value observing systems</a:t>
            </a:r>
            <a:endParaRPr dirty="0">
              <a:latin typeface="Candara"/>
              <a:ea typeface="Candara"/>
              <a:cs typeface="Candara"/>
              <a:sym typeface="Candara"/>
            </a:endParaRPr>
          </a:p>
          <a:p>
            <a:pPr marL="596900" lvl="2" indent="-165100" algn="l" rtl="0">
              <a:lnSpc>
                <a:spcPct val="90000"/>
              </a:lnSpc>
              <a:spcBef>
                <a:spcPts val="400"/>
              </a:spcBef>
              <a:spcAft>
                <a:spcPts val="0"/>
              </a:spcAft>
              <a:buClr>
                <a:srgbClr val="000000"/>
              </a:buClr>
              <a:buSzPts val="1500"/>
              <a:buFont typeface="Arial"/>
              <a:buNone/>
            </a:pPr>
            <a:endParaRPr sz="1700" dirty="0">
              <a:solidFill>
                <a:srgbClr val="000000"/>
              </a:solidFill>
              <a:latin typeface="Candara"/>
              <a:ea typeface="Candara"/>
              <a:cs typeface="Candara"/>
              <a:sym typeface="Candar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gf5adf1f4fb_0_187"/>
          <p:cNvSpPr txBox="1">
            <a:spLocks noGrp="1"/>
          </p:cNvSpPr>
          <p:nvPr>
            <p:ph type="title"/>
          </p:nvPr>
        </p:nvSpPr>
        <p:spPr>
          <a:xfrm>
            <a:off x="1371600" y="248462"/>
            <a:ext cx="6400800" cy="548550"/>
          </a:xfrm>
          <a:prstGeom prst="rect">
            <a:avLst/>
          </a:prstGeom>
          <a:noFill/>
          <a:ln>
            <a:noFill/>
          </a:ln>
        </p:spPr>
        <p:txBody>
          <a:bodyPr spcFirstLastPara="1" wrap="square" lIns="68569" tIns="34275" rIns="68569" bIns="34275" anchor="ctr" anchorCtr="0">
            <a:noAutofit/>
          </a:bodyPr>
          <a:lstStyle/>
          <a:p>
            <a:pPr>
              <a:buSzPts val="4400"/>
            </a:pPr>
            <a:r>
              <a:rPr lang="en-US" dirty="0">
                <a:latin typeface="Candara" panose="020E0502030303020204" pitchFamily="34" charset="0"/>
                <a:ea typeface="Calibri"/>
                <a:cs typeface="Calibri"/>
                <a:sym typeface="Calibri"/>
              </a:rPr>
              <a:t>GeoXO: Mission Needs Served</a:t>
            </a:r>
            <a:endParaRPr dirty="0">
              <a:latin typeface="Candara" panose="020E0502030303020204" pitchFamily="34" charset="0"/>
              <a:ea typeface="Calibri"/>
              <a:cs typeface="Calibri"/>
              <a:sym typeface="Calibri"/>
            </a:endParaRPr>
          </a:p>
        </p:txBody>
      </p:sp>
      <p:sp>
        <p:nvSpPr>
          <p:cNvPr id="147" name="Google Shape;147;gf5adf1f4fb_0_187"/>
          <p:cNvSpPr txBox="1">
            <a:spLocks noGrp="1"/>
          </p:cNvSpPr>
          <p:nvPr>
            <p:ph type="body" idx="1"/>
          </p:nvPr>
        </p:nvSpPr>
        <p:spPr>
          <a:xfrm>
            <a:off x="388883" y="742295"/>
            <a:ext cx="3798569" cy="3562425"/>
          </a:xfrm>
          <a:prstGeom prst="rect">
            <a:avLst/>
          </a:prstGeom>
          <a:noFill/>
          <a:ln>
            <a:noFill/>
          </a:ln>
        </p:spPr>
        <p:txBody>
          <a:bodyPr spcFirstLastPara="1" wrap="square" lIns="68569" tIns="34275" rIns="68569" bIns="34275" anchor="t" anchorCtr="0">
            <a:normAutofit/>
          </a:bodyPr>
          <a:lstStyle/>
          <a:p>
            <a:pPr marL="28574" indent="0">
              <a:spcBef>
                <a:spcPts val="750"/>
              </a:spcBef>
              <a:buClr>
                <a:srgbClr val="000000"/>
              </a:buClr>
              <a:buSzPts val="2200"/>
              <a:buNone/>
            </a:pPr>
            <a:r>
              <a:rPr lang="en-US" sz="1350" b="1" dirty="0">
                <a:solidFill>
                  <a:srgbClr val="000000"/>
                </a:solidFill>
                <a:latin typeface="Calibri"/>
                <a:ea typeface="Calibri"/>
                <a:cs typeface="Calibri"/>
                <a:sym typeface="Calibri"/>
              </a:rPr>
              <a:t>Ongoing Needs:  </a:t>
            </a:r>
            <a:r>
              <a:rPr lang="en-US" sz="1350" dirty="0">
                <a:solidFill>
                  <a:srgbClr val="000000"/>
                </a:solidFill>
                <a:latin typeface="Calibri"/>
                <a:ea typeface="Calibri"/>
                <a:cs typeface="Calibri"/>
                <a:sym typeface="Calibri"/>
              </a:rPr>
              <a:t>Users require continuity of existing observations with improved performance</a:t>
            </a:r>
            <a:endParaRPr sz="1350" dirty="0">
              <a:latin typeface="Calibri"/>
              <a:ea typeface="Calibri"/>
              <a:cs typeface="Calibri"/>
              <a:sym typeface="Calibri"/>
            </a:endParaRPr>
          </a:p>
          <a:p>
            <a:pPr marL="231775" indent="-231775">
              <a:spcBef>
                <a:spcPts val="750"/>
              </a:spcBef>
              <a:buClr>
                <a:srgbClr val="000000"/>
              </a:buClr>
              <a:buSzPct val="100000"/>
            </a:pPr>
            <a:r>
              <a:rPr lang="en-US" sz="1350" b="1" dirty="0">
                <a:solidFill>
                  <a:srgbClr val="000000"/>
                </a:solidFill>
                <a:latin typeface="Calibri"/>
                <a:ea typeface="Calibri"/>
                <a:cs typeface="Calibri"/>
                <a:sym typeface="Calibri"/>
              </a:rPr>
              <a:t>Data for short-range forecasting, severe weather watches and warnings, and monitoring hazardous environmental conditions </a:t>
            </a:r>
            <a:r>
              <a:rPr lang="en-US" sz="1350" dirty="0">
                <a:solidFill>
                  <a:srgbClr val="000000"/>
                </a:solidFill>
                <a:latin typeface="Calibri"/>
                <a:ea typeface="Calibri"/>
                <a:cs typeface="Calibri"/>
                <a:sym typeface="Calibri"/>
              </a:rPr>
              <a:t>including tropical storms, severe storms with lightning and damaging winds, snow, ice, flooding, fog, fires, smoke, and volcanic ash</a:t>
            </a:r>
            <a:r>
              <a:rPr lang="en-US" sz="1500" dirty="0">
                <a:solidFill>
                  <a:srgbClr val="000000"/>
                </a:solidFill>
                <a:latin typeface="Calibri"/>
                <a:ea typeface="Calibri"/>
                <a:cs typeface="Calibri"/>
                <a:sym typeface="Calibri"/>
              </a:rPr>
              <a:t>.</a:t>
            </a:r>
          </a:p>
          <a:p>
            <a:pPr marL="638175" indent="-247650">
              <a:buClr>
                <a:srgbClr val="000000"/>
              </a:buClr>
              <a:buSzPts val="2200"/>
              <a:buFont typeface="Wingdings" panose="05000000000000000000" pitchFamily="2" charset="2"/>
              <a:buChar char="Ø"/>
            </a:pPr>
            <a:r>
              <a:rPr lang="en-US" sz="1350" dirty="0">
                <a:latin typeface="Calibri"/>
                <a:ea typeface="Calibri"/>
                <a:cs typeface="Calibri"/>
                <a:sym typeface="Calibri"/>
              </a:rPr>
              <a:t>Delivered by Imager and Lightning Mapper </a:t>
            </a:r>
            <a:endParaRPr sz="1350" dirty="0">
              <a:solidFill>
                <a:srgbClr val="000000"/>
              </a:solidFill>
              <a:latin typeface="Calibri"/>
              <a:ea typeface="Calibri"/>
              <a:cs typeface="Calibri"/>
              <a:sym typeface="Calibri"/>
            </a:endParaRPr>
          </a:p>
        </p:txBody>
      </p:sp>
      <p:sp>
        <p:nvSpPr>
          <p:cNvPr id="148" name="Google Shape;148;gf5adf1f4fb_0_187"/>
          <p:cNvSpPr/>
          <p:nvPr/>
        </p:nvSpPr>
        <p:spPr>
          <a:xfrm>
            <a:off x="2550727" y="3195803"/>
            <a:ext cx="4563223" cy="271072"/>
          </a:xfrm>
          <a:prstGeom prst="rect">
            <a:avLst/>
          </a:prstGeom>
          <a:noFill/>
          <a:ln>
            <a:noFill/>
          </a:ln>
        </p:spPr>
        <p:txBody>
          <a:bodyPr spcFirstLastPara="1" wrap="square" lIns="68569" tIns="34275" rIns="68569" bIns="34275" anchor="t" anchorCtr="0">
            <a:noAutofit/>
          </a:bodyPr>
          <a:lstStyle/>
          <a:p>
            <a:pPr>
              <a:lnSpc>
                <a:spcPct val="90000"/>
              </a:lnSpc>
              <a:buSzPts val="1400"/>
            </a:pPr>
            <a:r>
              <a:rPr lang="en-US" sz="1050">
                <a:solidFill>
                  <a:srgbClr val="FFFFFF"/>
                </a:solidFill>
                <a:latin typeface="Calibri"/>
                <a:ea typeface="Calibri"/>
                <a:cs typeface="Calibri"/>
                <a:sym typeface="Calibri"/>
              </a:rPr>
              <a:t>NOAA National Environmental Satellite, Data, and Information Service</a:t>
            </a:r>
            <a:endParaRPr sz="1050"/>
          </a:p>
        </p:txBody>
      </p:sp>
      <p:sp>
        <p:nvSpPr>
          <p:cNvPr id="149" name="Google Shape;149;gf5adf1f4fb_0_187"/>
          <p:cNvSpPr txBox="1"/>
          <p:nvPr/>
        </p:nvSpPr>
        <p:spPr>
          <a:xfrm>
            <a:off x="4046623" y="859800"/>
            <a:ext cx="4870394" cy="4087125"/>
          </a:xfrm>
          <a:prstGeom prst="rect">
            <a:avLst/>
          </a:prstGeom>
          <a:noFill/>
          <a:ln>
            <a:noFill/>
          </a:ln>
        </p:spPr>
        <p:txBody>
          <a:bodyPr spcFirstLastPara="1" wrap="square" lIns="68569" tIns="34275" rIns="68569" bIns="34275" anchor="t" anchorCtr="0">
            <a:normAutofit/>
          </a:bodyPr>
          <a:lstStyle/>
          <a:p>
            <a:pPr marL="192875">
              <a:lnSpc>
                <a:spcPct val="90000"/>
              </a:lnSpc>
              <a:buSzPts val="1800"/>
            </a:pPr>
            <a:r>
              <a:rPr lang="en-US" sz="1350" b="1" dirty="0">
                <a:latin typeface="Calibri"/>
                <a:ea typeface="Calibri"/>
                <a:cs typeface="Calibri"/>
                <a:sym typeface="Calibri"/>
              </a:rPr>
              <a:t>Growing Needs: </a:t>
            </a:r>
            <a:r>
              <a:rPr lang="en-US" sz="1350" dirty="0">
                <a:latin typeface="Calibri"/>
                <a:ea typeface="Calibri"/>
                <a:cs typeface="Calibri"/>
                <a:sym typeface="Calibri"/>
              </a:rPr>
              <a:t>Users expect NOAA to meet new requirements with new observations:</a:t>
            </a:r>
            <a:endParaRPr sz="1350" dirty="0">
              <a:latin typeface="Calibri"/>
              <a:ea typeface="Calibri"/>
              <a:cs typeface="Calibri"/>
              <a:sym typeface="Calibri"/>
            </a:endParaRPr>
          </a:p>
          <a:p>
            <a:pPr marL="381000" lvl="1" indent="-188119">
              <a:lnSpc>
                <a:spcPct val="90000"/>
              </a:lnSpc>
              <a:spcBef>
                <a:spcPts val="300"/>
              </a:spcBef>
              <a:buSzPts val="1800"/>
              <a:buFont typeface="Arial"/>
              <a:buChar char="•"/>
            </a:pPr>
            <a:r>
              <a:rPr lang="en-US" sz="1350" b="1" dirty="0">
                <a:latin typeface="Calibri"/>
                <a:ea typeface="Calibri"/>
                <a:cs typeface="Calibri"/>
                <a:sym typeface="Calibri"/>
              </a:rPr>
              <a:t>Improved numerical weather prediction &amp; local nowcasting </a:t>
            </a:r>
          </a:p>
          <a:p>
            <a:pPr marL="602456" lvl="4" indent="-211931">
              <a:lnSpc>
                <a:spcPct val="90000"/>
              </a:lnSpc>
              <a:spcBef>
                <a:spcPts val="300"/>
              </a:spcBef>
              <a:buSzPts val="1800"/>
              <a:buFont typeface="Wingdings" panose="05000000000000000000" pitchFamily="2" charset="2"/>
              <a:buChar char="Ø"/>
            </a:pPr>
            <a:r>
              <a:rPr lang="en-US" sz="1350" dirty="0">
                <a:latin typeface="Calibri"/>
                <a:ea typeface="Calibri"/>
                <a:cs typeface="Calibri"/>
                <a:sym typeface="Calibri"/>
              </a:rPr>
              <a:t>Delivered by Hyperspectral IR Sounder</a:t>
            </a:r>
            <a:endParaRPr sz="1350" dirty="0">
              <a:latin typeface="Calibri"/>
              <a:ea typeface="Calibri"/>
              <a:cs typeface="Calibri"/>
              <a:sym typeface="Calibri"/>
            </a:endParaRPr>
          </a:p>
          <a:p>
            <a:pPr marL="381000" lvl="1" indent="-188119">
              <a:lnSpc>
                <a:spcPct val="90000"/>
              </a:lnSpc>
              <a:spcBef>
                <a:spcPts val="300"/>
              </a:spcBef>
              <a:buSzPts val="1800"/>
              <a:buFont typeface="Arial"/>
              <a:buChar char="•"/>
            </a:pPr>
            <a:r>
              <a:rPr lang="en-US" sz="1350" b="1" dirty="0">
                <a:latin typeface="Calibri"/>
                <a:ea typeface="Calibri"/>
                <a:cs typeface="Calibri"/>
                <a:sym typeface="Calibri"/>
              </a:rPr>
              <a:t>Monitoring dynamic coast/ocean features, ecosystem change, water quality, and hazards</a:t>
            </a:r>
          </a:p>
          <a:p>
            <a:pPr marL="602456" lvl="1" indent="-211931">
              <a:lnSpc>
                <a:spcPct val="90000"/>
              </a:lnSpc>
              <a:spcBef>
                <a:spcPts val="300"/>
              </a:spcBef>
              <a:buSzPts val="1800"/>
              <a:buFont typeface="Wingdings" panose="05000000000000000000" pitchFamily="2" charset="2"/>
              <a:buChar char="Ø"/>
            </a:pPr>
            <a:r>
              <a:rPr lang="en-US" sz="1350" dirty="0">
                <a:latin typeface="Calibri"/>
                <a:ea typeface="Calibri"/>
                <a:cs typeface="Calibri"/>
                <a:sym typeface="Calibri"/>
              </a:rPr>
              <a:t>Delivered by Ocean Color Instrument </a:t>
            </a:r>
          </a:p>
          <a:p>
            <a:pPr marL="407194" lvl="1" indent="-214313">
              <a:lnSpc>
                <a:spcPct val="90000"/>
              </a:lnSpc>
              <a:spcBef>
                <a:spcPts val="300"/>
              </a:spcBef>
              <a:buSzPts val="1800"/>
              <a:buFont typeface="Arial" panose="020B0604020202020204" pitchFamily="34" charset="0"/>
              <a:buChar char="•"/>
            </a:pPr>
            <a:r>
              <a:rPr lang="en-US" sz="1350" b="1" dirty="0">
                <a:latin typeface="Calibri"/>
                <a:ea typeface="Calibri"/>
                <a:cs typeface="Calibri"/>
                <a:sym typeface="Calibri"/>
              </a:rPr>
              <a:t>Monitoring air quality and linkage with weather and climate</a:t>
            </a:r>
          </a:p>
          <a:p>
            <a:pPr marL="602456" lvl="2" indent="-211931">
              <a:lnSpc>
                <a:spcPct val="90000"/>
              </a:lnSpc>
              <a:spcBef>
                <a:spcPts val="300"/>
              </a:spcBef>
              <a:buSzPts val="1800"/>
              <a:buFont typeface="Wingdings" panose="05000000000000000000" pitchFamily="2" charset="2"/>
              <a:buChar char="Ø"/>
            </a:pPr>
            <a:r>
              <a:rPr lang="en-US" sz="1350" dirty="0">
                <a:latin typeface="Calibri"/>
                <a:ea typeface="Calibri"/>
                <a:cs typeface="Calibri"/>
                <a:sym typeface="Calibri"/>
              </a:rPr>
              <a:t>Delivered by Atmospheric Composition Instrument </a:t>
            </a:r>
            <a:endParaRPr sz="1350" dirty="0">
              <a:latin typeface="Calibri"/>
              <a:ea typeface="Calibri"/>
              <a:cs typeface="Calibri"/>
              <a:sym typeface="Calibri"/>
            </a:endParaRPr>
          </a:p>
        </p:txBody>
      </p:sp>
      <p:pic>
        <p:nvPicPr>
          <p:cNvPr id="150" name="Google Shape;150;gf5adf1f4fb_0_187"/>
          <p:cNvPicPr preferRelativeResize="0"/>
          <p:nvPr/>
        </p:nvPicPr>
        <p:blipFill rotWithShape="1">
          <a:blip r:embed="rId3">
            <a:alphaModFix/>
          </a:blip>
          <a:srcRect/>
          <a:stretch/>
        </p:blipFill>
        <p:spPr>
          <a:xfrm>
            <a:off x="754490" y="3442950"/>
            <a:ext cx="1511105" cy="1208034"/>
          </a:xfrm>
          <a:prstGeom prst="rect">
            <a:avLst/>
          </a:prstGeom>
          <a:noFill/>
          <a:ln>
            <a:noFill/>
          </a:ln>
        </p:spPr>
      </p:pic>
      <p:sp>
        <p:nvSpPr>
          <p:cNvPr id="151" name="Google Shape;151;gf5adf1f4fb_0_187"/>
          <p:cNvSpPr txBox="1"/>
          <p:nvPr/>
        </p:nvSpPr>
        <p:spPr>
          <a:xfrm>
            <a:off x="587887" y="3023214"/>
            <a:ext cx="1873356" cy="401618"/>
          </a:xfrm>
          <a:prstGeom prst="rect">
            <a:avLst/>
          </a:prstGeom>
          <a:noFill/>
          <a:ln>
            <a:noFill/>
          </a:ln>
        </p:spPr>
        <p:txBody>
          <a:bodyPr spcFirstLastPara="1" wrap="square" lIns="68569" tIns="34275" rIns="68569" bIns="34275" anchor="t" anchorCtr="0">
            <a:spAutoFit/>
          </a:bodyPr>
          <a:lstStyle/>
          <a:p>
            <a:pPr algn="ctr">
              <a:lnSpc>
                <a:spcPct val="90000"/>
              </a:lnSpc>
              <a:buSzPts val="1600"/>
            </a:pPr>
            <a:r>
              <a:rPr lang="en-US" sz="1200" b="1">
                <a:solidFill>
                  <a:srgbClr val="194A5D"/>
                </a:solidFill>
                <a:latin typeface="Candara"/>
                <a:ea typeface="Candara"/>
                <a:cs typeface="Candara"/>
                <a:sym typeface="Candara"/>
              </a:rPr>
              <a:t>Vis/Near-IR Imagery</a:t>
            </a:r>
            <a:endParaRPr sz="1050"/>
          </a:p>
          <a:p>
            <a:pPr algn="ctr">
              <a:lnSpc>
                <a:spcPct val="90000"/>
              </a:lnSpc>
              <a:buSzPts val="1600"/>
            </a:pPr>
            <a:r>
              <a:rPr lang="en-US" sz="1200" b="1">
                <a:solidFill>
                  <a:srgbClr val="194A5D"/>
                </a:solidFill>
                <a:latin typeface="Candara"/>
                <a:ea typeface="Candara"/>
                <a:cs typeface="Candara"/>
                <a:sym typeface="Candara"/>
              </a:rPr>
              <a:t>[Supporting NWS]</a:t>
            </a:r>
            <a:endParaRPr sz="1050" b="1">
              <a:solidFill>
                <a:srgbClr val="194A5D"/>
              </a:solidFill>
              <a:latin typeface="Candara"/>
              <a:ea typeface="Candara"/>
              <a:cs typeface="Candara"/>
              <a:sym typeface="Candara"/>
            </a:endParaRPr>
          </a:p>
        </p:txBody>
      </p:sp>
      <p:sp>
        <p:nvSpPr>
          <p:cNvPr id="152" name="Google Shape;152;gf5adf1f4fb_0_187"/>
          <p:cNvSpPr txBox="1"/>
          <p:nvPr/>
        </p:nvSpPr>
        <p:spPr>
          <a:xfrm>
            <a:off x="2129320" y="3045105"/>
            <a:ext cx="1873356" cy="401618"/>
          </a:xfrm>
          <a:prstGeom prst="rect">
            <a:avLst/>
          </a:prstGeom>
          <a:noFill/>
          <a:ln>
            <a:noFill/>
          </a:ln>
        </p:spPr>
        <p:txBody>
          <a:bodyPr spcFirstLastPara="1" wrap="square" lIns="68569" tIns="34275" rIns="68569" bIns="34275" anchor="t" anchorCtr="0">
            <a:spAutoFit/>
          </a:bodyPr>
          <a:lstStyle/>
          <a:p>
            <a:pPr algn="ctr">
              <a:lnSpc>
                <a:spcPct val="90000"/>
              </a:lnSpc>
              <a:buSzPts val="1600"/>
            </a:pPr>
            <a:r>
              <a:rPr lang="en-US" sz="1200" b="1">
                <a:solidFill>
                  <a:srgbClr val="194A5D"/>
                </a:solidFill>
                <a:latin typeface="Candara"/>
                <a:ea typeface="Candara"/>
                <a:cs typeface="Candara"/>
                <a:sym typeface="Candara"/>
              </a:rPr>
              <a:t>Lightning Mapping</a:t>
            </a:r>
            <a:endParaRPr sz="1050"/>
          </a:p>
          <a:p>
            <a:pPr algn="ctr">
              <a:lnSpc>
                <a:spcPct val="90000"/>
              </a:lnSpc>
              <a:buSzPts val="1600"/>
            </a:pPr>
            <a:r>
              <a:rPr lang="en-US" sz="1200" b="1">
                <a:solidFill>
                  <a:srgbClr val="194A5D"/>
                </a:solidFill>
                <a:latin typeface="Candara"/>
                <a:ea typeface="Candara"/>
                <a:cs typeface="Candara"/>
                <a:sym typeface="Candara"/>
              </a:rPr>
              <a:t>[NWS]</a:t>
            </a:r>
            <a:endParaRPr sz="1050" b="1">
              <a:solidFill>
                <a:srgbClr val="194A5D"/>
              </a:solidFill>
              <a:latin typeface="Candara"/>
              <a:ea typeface="Candara"/>
              <a:cs typeface="Candara"/>
              <a:sym typeface="Candara"/>
            </a:endParaRPr>
          </a:p>
        </p:txBody>
      </p:sp>
      <p:sp>
        <p:nvSpPr>
          <p:cNvPr id="153" name="Google Shape;153;gf5adf1f4fb_0_187"/>
          <p:cNvSpPr txBox="1"/>
          <p:nvPr/>
        </p:nvSpPr>
        <p:spPr>
          <a:xfrm>
            <a:off x="4334189" y="3081633"/>
            <a:ext cx="1277042" cy="401618"/>
          </a:xfrm>
          <a:prstGeom prst="rect">
            <a:avLst/>
          </a:prstGeom>
          <a:noFill/>
          <a:ln>
            <a:noFill/>
          </a:ln>
        </p:spPr>
        <p:txBody>
          <a:bodyPr spcFirstLastPara="1" wrap="square" lIns="68569" tIns="34275" rIns="68569" bIns="34275" anchor="t" anchorCtr="0">
            <a:spAutoFit/>
          </a:bodyPr>
          <a:lstStyle/>
          <a:p>
            <a:pPr algn="ctr">
              <a:lnSpc>
                <a:spcPct val="90000"/>
              </a:lnSpc>
              <a:buSzPts val="1600"/>
            </a:pPr>
            <a:r>
              <a:rPr lang="en-US" sz="1200" b="1" dirty="0">
                <a:solidFill>
                  <a:srgbClr val="124163"/>
                </a:solidFill>
                <a:latin typeface="Candara"/>
                <a:ea typeface="Candara"/>
                <a:cs typeface="Candara"/>
                <a:sym typeface="Candara"/>
              </a:rPr>
              <a:t>IR Sounding</a:t>
            </a:r>
            <a:endParaRPr sz="1050" dirty="0"/>
          </a:p>
          <a:p>
            <a:pPr algn="ctr">
              <a:lnSpc>
                <a:spcPct val="90000"/>
              </a:lnSpc>
              <a:buSzPts val="1600"/>
            </a:pPr>
            <a:r>
              <a:rPr lang="en-US" sz="1200" b="1" dirty="0">
                <a:solidFill>
                  <a:srgbClr val="124163"/>
                </a:solidFill>
                <a:latin typeface="Candara"/>
                <a:ea typeface="Candara"/>
                <a:cs typeface="Candara"/>
                <a:sym typeface="Candara"/>
              </a:rPr>
              <a:t>[NWS]</a:t>
            </a:r>
            <a:endParaRPr sz="1050" b="1" dirty="0">
              <a:solidFill>
                <a:srgbClr val="124163"/>
              </a:solidFill>
              <a:latin typeface="Candara"/>
              <a:ea typeface="Candara"/>
              <a:cs typeface="Candara"/>
              <a:sym typeface="Candara"/>
            </a:endParaRPr>
          </a:p>
        </p:txBody>
      </p:sp>
      <p:pic>
        <p:nvPicPr>
          <p:cNvPr id="154" name="Google Shape;154;gf5adf1f4fb_0_187"/>
          <p:cNvPicPr preferRelativeResize="0"/>
          <p:nvPr/>
        </p:nvPicPr>
        <p:blipFill rotWithShape="1">
          <a:blip r:embed="rId4">
            <a:alphaModFix/>
          </a:blip>
          <a:srcRect/>
          <a:stretch/>
        </p:blipFill>
        <p:spPr>
          <a:xfrm>
            <a:off x="7342512" y="3484103"/>
            <a:ext cx="1491911" cy="1208034"/>
          </a:xfrm>
          <a:prstGeom prst="rect">
            <a:avLst/>
          </a:prstGeom>
          <a:noFill/>
          <a:ln>
            <a:noFill/>
          </a:ln>
        </p:spPr>
      </p:pic>
      <p:sp>
        <p:nvSpPr>
          <p:cNvPr id="155" name="Google Shape;155;gf5adf1f4fb_0_187"/>
          <p:cNvSpPr txBox="1"/>
          <p:nvPr/>
        </p:nvSpPr>
        <p:spPr>
          <a:xfrm>
            <a:off x="7166677" y="3081633"/>
            <a:ext cx="1737055" cy="401618"/>
          </a:xfrm>
          <a:prstGeom prst="rect">
            <a:avLst/>
          </a:prstGeom>
          <a:noFill/>
          <a:ln>
            <a:noFill/>
          </a:ln>
        </p:spPr>
        <p:txBody>
          <a:bodyPr spcFirstLastPara="1" wrap="square" lIns="68569" tIns="34275" rIns="68569" bIns="34275" anchor="t" anchorCtr="0">
            <a:spAutoFit/>
          </a:bodyPr>
          <a:lstStyle/>
          <a:p>
            <a:pPr algn="ctr">
              <a:lnSpc>
                <a:spcPct val="90000"/>
              </a:lnSpc>
              <a:buSzPts val="1600"/>
            </a:pPr>
            <a:r>
              <a:rPr lang="en-US" sz="1200" b="1">
                <a:solidFill>
                  <a:srgbClr val="124163"/>
                </a:solidFill>
                <a:latin typeface="Candara"/>
                <a:ea typeface="Candara"/>
                <a:cs typeface="Candara"/>
                <a:sym typeface="Candara"/>
              </a:rPr>
              <a:t>Atmo. Composition</a:t>
            </a:r>
            <a:endParaRPr sz="1050"/>
          </a:p>
          <a:p>
            <a:pPr algn="ctr">
              <a:lnSpc>
                <a:spcPct val="90000"/>
              </a:lnSpc>
              <a:buSzPts val="1600"/>
            </a:pPr>
            <a:r>
              <a:rPr lang="en-US" sz="1200" b="1">
                <a:solidFill>
                  <a:srgbClr val="124163"/>
                </a:solidFill>
                <a:latin typeface="Candara"/>
                <a:ea typeface="Candara"/>
                <a:cs typeface="Candara"/>
                <a:sym typeface="Candara"/>
              </a:rPr>
              <a:t>[OAR]</a:t>
            </a:r>
            <a:endParaRPr sz="1050" b="1">
              <a:solidFill>
                <a:srgbClr val="124163"/>
              </a:solidFill>
              <a:latin typeface="Candara"/>
              <a:ea typeface="Candara"/>
              <a:cs typeface="Candara"/>
              <a:sym typeface="Candara"/>
            </a:endParaRPr>
          </a:p>
        </p:txBody>
      </p:sp>
      <p:sp>
        <p:nvSpPr>
          <p:cNvPr id="156" name="Google Shape;156;gf5adf1f4fb_0_187"/>
          <p:cNvSpPr txBox="1"/>
          <p:nvPr/>
        </p:nvSpPr>
        <p:spPr>
          <a:xfrm>
            <a:off x="5771306" y="3070227"/>
            <a:ext cx="1478136" cy="401618"/>
          </a:xfrm>
          <a:prstGeom prst="rect">
            <a:avLst/>
          </a:prstGeom>
          <a:noFill/>
          <a:ln>
            <a:noFill/>
          </a:ln>
        </p:spPr>
        <p:txBody>
          <a:bodyPr spcFirstLastPara="1" wrap="square" lIns="68569" tIns="34275" rIns="68569" bIns="34275" anchor="t" anchorCtr="0">
            <a:spAutoFit/>
          </a:bodyPr>
          <a:lstStyle/>
          <a:p>
            <a:pPr algn="ctr">
              <a:lnSpc>
                <a:spcPct val="90000"/>
              </a:lnSpc>
              <a:buSzPts val="1600"/>
            </a:pPr>
            <a:r>
              <a:rPr lang="en-US" sz="1200" b="1">
                <a:solidFill>
                  <a:srgbClr val="124163"/>
                </a:solidFill>
                <a:latin typeface="Candara"/>
                <a:ea typeface="Candara"/>
                <a:cs typeface="Candara"/>
                <a:sym typeface="Candara"/>
              </a:rPr>
              <a:t>Ocean Color</a:t>
            </a:r>
            <a:endParaRPr sz="1050"/>
          </a:p>
          <a:p>
            <a:pPr algn="ctr">
              <a:lnSpc>
                <a:spcPct val="90000"/>
              </a:lnSpc>
              <a:buSzPts val="1600"/>
            </a:pPr>
            <a:r>
              <a:rPr lang="en-US" sz="1200" b="1">
                <a:solidFill>
                  <a:srgbClr val="124163"/>
                </a:solidFill>
                <a:latin typeface="Candara"/>
                <a:ea typeface="Candara"/>
                <a:cs typeface="Candara"/>
                <a:sym typeface="Candara"/>
              </a:rPr>
              <a:t>[NOS, NMFS]</a:t>
            </a:r>
            <a:endParaRPr sz="1050" b="1">
              <a:solidFill>
                <a:srgbClr val="124163"/>
              </a:solidFill>
              <a:latin typeface="Candara"/>
              <a:ea typeface="Candara"/>
              <a:cs typeface="Candara"/>
              <a:sym typeface="Candara"/>
            </a:endParaRPr>
          </a:p>
        </p:txBody>
      </p:sp>
      <p:pic>
        <p:nvPicPr>
          <p:cNvPr id="157" name="Google Shape;157;gf5adf1f4fb_0_187"/>
          <p:cNvPicPr preferRelativeResize="0"/>
          <p:nvPr/>
        </p:nvPicPr>
        <p:blipFill rotWithShape="1">
          <a:blip r:embed="rId5">
            <a:alphaModFix/>
          </a:blip>
          <a:srcRect/>
          <a:stretch/>
        </p:blipFill>
        <p:spPr>
          <a:xfrm>
            <a:off x="5787079" y="3475636"/>
            <a:ext cx="1491911" cy="1208034"/>
          </a:xfrm>
          <a:prstGeom prst="rect">
            <a:avLst/>
          </a:prstGeom>
          <a:noFill/>
          <a:ln>
            <a:noFill/>
          </a:ln>
        </p:spPr>
      </p:pic>
      <p:pic>
        <p:nvPicPr>
          <p:cNvPr id="158" name="Google Shape;158;gf5adf1f4fb_0_187"/>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4235671" y="3475637"/>
            <a:ext cx="1491911" cy="1208034"/>
          </a:xfrm>
          <a:prstGeom prst="rect">
            <a:avLst/>
          </a:prstGeom>
          <a:noFill/>
          <a:ln>
            <a:noFill/>
          </a:ln>
        </p:spPr>
      </p:pic>
      <p:pic>
        <p:nvPicPr>
          <p:cNvPr id="159" name="Google Shape;159;gf5adf1f4fb_0_187"/>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2329486" y="3440374"/>
            <a:ext cx="1506787" cy="12331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4"/>
          <p:cNvSpPr/>
          <p:nvPr/>
        </p:nvSpPr>
        <p:spPr>
          <a:xfrm>
            <a:off x="6372101" y="2772995"/>
            <a:ext cx="2622300" cy="1599000"/>
          </a:xfrm>
          <a:prstGeom prst="rect">
            <a:avLst/>
          </a:prstGeom>
          <a:solidFill>
            <a:srgbClr val="F2F2F2"/>
          </a:solidFill>
          <a:ln w="25400" cap="flat" cmpd="sng">
            <a:solidFill>
              <a:srgbClr val="256C87"/>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284" name="Google Shape;284;p44"/>
          <p:cNvSpPr/>
          <p:nvPr/>
        </p:nvSpPr>
        <p:spPr>
          <a:xfrm>
            <a:off x="0" y="316827"/>
            <a:ext cx="9144000" cy="5310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None/>
            </a:pPr>
            <a:r>
              <a:rPr lang="en" sz="3300" i="0" u="none" strike="noStrike" cap="none">
                <a:solidFill>
                  <a:srgbClr val="124163"/>
                </a:solidFill>
                <a:latin typeface="Candara"/>
                <a:ea typeface="Candara"/>
                <a:cs typeface="Candara"/>
                <a:sym typeface="Candara"/>
              </a:rPr>
              <a:t>Planning for the Planet in 2030 &amp; Beyond</a:t>
            </a:r>
            <a:endParaRPr sz="1000" i="0" u="none" strike="noStrike" cap="none">
              <a:solidFill>
                <a:srgbClr val="124163"/>
              </a:solidFill>
              <a:latin typeface="Candara"/>
              <a:ea typeface="Candara"/>
              <a:cs typeface="Candara"/>
              <a:sym typeface="Candara"/>
            </a:endParaRPr>
          </a:p>
        </p:txBody>
      </p:sp>
      <p:pic>
        <p:nvPicPr>
          <p:cNvPr id="285" name="Google Shape;285;p44" descr="https://lh5.googleusercontent.com/JDPGRfLjF13sE7YTnOaj6soG9LnmuLidmQwyM6MOcb8Pq8Ry-GQio_dpeN05BI1kZLhuehx0l8WvZzkZaSgYD95U2XI8q9SuqeFFe1h8lEkMsv9jCaiFvJzk9km6lMbUkG-0cYQ"/>
          <p:cNvPicPr preferRelativeResize="0"/>
          <p:nvPr/>
        </p:nvPicPr>
        <p:blipFill rotWithShape="1">
          <a:blip r:embed="rId3">
            <a:alphaModFix/>
          </a:blip>
          <a:srcRect/>
          <a:stretch/>
        </p:blipFill>
        <p:spPr>
          <a:xfrm>
            <a:off x="6372101" y="1283744"/>
            <a:ext cx="2622466" cy="1343842"/>
          </a:xfrm>
          <a:prstGeom prst="rect">
            <a:avLst/>
          </a:prstGeom>
          <a:noFill/>
          <a:ln w="9525" cap="flat" cmpd="sng">
            <a:solidFill>
              <a:srgbClr val="266F8B"/>
            </a:solidFill>
            <a:prstDash val="solid"/>
            <a:round/>
            <a:headEnd type="none" w="sm" len="sm"/>
            <a:tailEnd type="none" w="sm" len="sm"/>
          </a:ln>
        </p:spPr>
      </p:pic>
      <p:sp>
        <p:nvSpPr>
          <p:cNvPr id="286" name="Google Shape;286;p44"/>
          <p:cNvSpPr txBox="1"/>
          <p:nvPr/>
        </p:nvSpPr>
        <p:spPr>
          <a:xfrm>
            <a:off x="6869917" y="4371769"/>
            <a:ext cx="1722000" cy="4386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en" sz="1200" b="0" i="1" u="none" strike="noStrike" cap="none">
                <a:solidFill>
                  <a:schemeClr val="lt1"/>
                </a:solidFill>
                <a:latin typeface="Arial"/>
                <a:ea typeface="Arial"/>
                <a:cs typeface="Arial"/>
                <a:sym typeface="Arial"/>
              </a:rPr>
              <a:t>Federal Firefighting Costs</a:t>
            </a:r>
            <a:endParaRPr sz="1100"/>
          </a:p>
        </p:txBody>
      </p:sp>
      <p:sp>
        <p:nvSpPr>
          <p:cNvPr id="287" name="Google Shape;287;p44"/>
          <p:cNvSpPr txBox="1"/>
          <p:nvPr/>
        </p:nvSpPr>
        <p:spPr>
          <a:xfrm>
            <a:off x="192743" y="913344"/>
            <a:ext cx="6179400" cy="3733800"/>
          </a:xfrm>
          <a:prstGeom prst="rect">
            <a:avLst/>
          </a:prstGeom>
          <a:noFill/>
          <a:ln>
            <a:noFill/>
          </a:ln>
        </p:spPr>
        <p:txBody>
          <a:bodyPr spcFirstLastPara="1" wrap="square" lIns="68575" tIns="34275" rIns="68575" bIns="34275" anchor="t" anchorCtr="0">
            <a:noAutofit/>
          </a:bodyPr>
          <a:lstStyle/>
          <a:p>
            <a:pPr marL="177800" marR="0" lvl="0" indent="-171450" algn="l" rtl="0">
              <a:lnSpc>
                <a:spcPct val="100000"/>
              </a:lnSpc>
              <a:spcBef>
                <a:spcPts val="0"/>
              </a:spcBef>
              <a:spcAft>
                <a:spcPts val="0"/>
              </a:spcAft>
              <a:buClr>
                <a:schemeClr val="dk1"/>
              </a:buClr>
              <a:buSzPts val="1500"/>
              <a:buFont typeface="Arial"/>
              <a:buChar char="•"/>
            </a:pPr>
            <a:r>
              <a:rPr lang="en" sz="1500" b="1" i="0" u="sng" strike="noStrike" cap="none">
                <a:solidFill>
                  <a:schemeClr val="dk1"/>
                </a:solidFill>
                <a:latin typeface="Candara"/>
                <a:ea typeface="Candara"/>
                <a:cs typeface="Candara"/>
                <a:sym typeface="Candara"/>
              </a:rPr>
              <a:t>Beach closures are increasing</a:t>
            </a:r>
            <a:r>
              <a:rPr lang="en" sz="1500" b="1" i="0" u="none" strike="noStrike" cap="none">
                <a:solidFill>
                  <a:schemeClr val="dk1"/>
                </a:solidFill>
                <a:latin typeface="Candara"/>
                <a:ea typeface="Candara"/>
                <a:cs typeface="Candara"/>
                <a:sym typeface="Candara"/>
              </a:rPr>
              <a:t>: </a:t>
            </a:r>
            <a:r>
              <a:rPr lang="en" sz="1500" i="0" u="none" strike="noStrike" cap="none">
                <a:solidFill>
                  <a:schemeClr val="dk1"/>
                </a:solidFill>
                <a:latin typeface="Candara"/>
                <a:ea typeface="Candara"/>
                <a:cs typeface="Candara"/>
                <a:sym typeface="Candara"/>
              </a:rPr>
              <a:t>ocean color observations will more precisely and more frequently monitor the presence of harmful algal blooms</a:t>
            </a:r>
            <a:endParaRPr sz="1100">
              <a:latin typeface="Candara"/>
              <a:ea typeface="Candara"/>
              <a:cs typeface="Candara"/>
              <a:sym typeface="Candara"/>
            </a:endParaRPr>
          </a:p>
          <a:p>
            <a:pPr marL="177800" marR="0" lvl="0" indent="-171450" algn="l" rtl="0">
              <a:lnSpc>
                <a:spcPct val="100000"/>
              </a:lnSpc>
              <a:spcBef>
                <a:spcPts val="600"/>
              </a:spcBef>
              <a:spcAft>
                <a:spcPts val="0"/>
              </a:spcAft>
              <a:buClr>
                <a:schemeClr val="dk1"/>
              </a:buClr>
              <a:buSzPts val="1500"/>
              <a:buFont typeface="Arial"/>
              <a:buChar char="•"/>
            </a:pPr>
            <a:r>
              <a:rPr lang="en" sz="1500" b="1" i="0" u="sng" strike="noStrike" cap="none">
                <a:solidFill>
                  <a:schemeClr val="dk1"/>
                </a:solidFill>
                <a:latin typeface="Candara"/>
                <a:ea typeface="Candara"/>
                <a:cs typeface="Candara"/>
                <a:sym typeface="Candara"/>
              </a:rPr>
              <a:t>Wildfires are growing in size and frequency</a:t>
            </a:r>
            <a:r>
              <a:rPr lang="en" sz="1500" i="0" u="none" strike="noStrike" cap="none">
                <a:solidFill>
                  <a:schemeClr val="dk1"/>
                </a:solidFill>
                <a:latin typeface="Candara"/>
                <a:ea typeface="Candara"/>
                <a:cs typeface="Candara"/>
                <a:sym typeface="Candara"/>
              </a:rPr>
              <a:t>: higher spatial resolution imagery will detect fires earlier, and atmospheric composition measurements can track where dangerous smoke travels</a:t>
            </a:r>
            <a:endParaRPr sz="1500" b="1" i="0" u="sng" strike="noStrike" cap="none">
              <a:solidFill>
                <a:schemeClr val="dk1"/>
              </a:solidFill>
              <a:latin typeface="Candara"/>
              <a:ea typeface="Candara"/>
              <a:cs typeface="Candara"/>
              <a:sym typeface="Candara"/>
            </a:endParaRPr>
          </a:p>
          <a:p>
            <a:pPr marL="177800" marR="0" lvl="0" indent="-171450" algn="l" rtl="0">
              <a:lnSpc>
                <a:spcPct val="100000"/>
              </a:lnSpc>
              <a:spcBef>
                <a:spcPts val="600"/>
              </a:spcBef>
              <a:spcAft>
                <a:spcPts val="0"/>
              </a:spcAft>
              <a:buClr>
                <a:schemeClr val="dk1"/>
              </a:buClr>
              <a:buSzPts val="1500"/>
              <a:buFont typeface="Arial"/>
              <a:buChar char="•"/>
            </a:pPr>
            <a:r>
              <a:rPr lang="en" sz="1500" b="1" i="0" u="sng" strike="noStrike" cap="none">
                <a:solidFill>
                  <a:schemeClr val="dk1"/>
                </a:solidFill>
                <a:latin typeface="Candara"/>
                <a:ea typeface="Candara"/>
                <a:cs typeface="Candara"/>
                <a:sym typeface="Candara"/>
              </a:rPr>
              <a:t>Link between air pollution and mortality more clearly understood</a:t>
            </a:r>
            <a:r>
              <a:rPr lang="en" sz="1500" b="1" i="0" u="none" strike="noStrike" cap="none">
                <a:solidFill>
                  <a:schemeClr val="dk1"/>
                </a:solidFill>
                <a:latin typeface="Candara"/>
                <a:ea typeface="Candara"/>
                <a:cs typeface="Candara"/>
                <a:sym typeface="Candara"/>
              </a:rPr>
              <a:t>: </a:t>
            </a:r>
            <a:r>
              <a:rPr lang="en" sz="1500" i="0" u="none" strike="noStrike" cap="none">
                <a:solidFill>
                  <a:schemeClr val="dk1"/>
                </a:solidFill>
                <a:latin typeface="Candara"/>
                <a:ea typeface="Candara"/>
                <a:cs typeface="Candara"/>
                <a:sym typeface="Candara"/>
              </a:rPr>
              <a:t>real </a:t>
            </a:r>
            <a:r>
              <a:rPr lang="en" sz="1500">
                <a:solidFill>
                  <a:schemeClr val="dk1"/>
                </a:solidFill>
                <a:latin typeface="Calibri"/>
                <a:ea typeface="Calibri"/>
                <a:cs typeface="Calibri"/>
                <a:sym typeface="Calibri"/>
              </a:rPr>
              <a:t>real time measurements of air quality will enable more accurate warnings and improve controls, with likely advancements to health outcomes</a:t>
            </a:r>
            <a:endParaRPr sz="1500">
              <a:solidFill>
                <a:schemeClr val="dk1"/>
              </a:solidFill>
              <a:latin typeface="Candara"/>
              <a:ea typeface="Candara"/>
              <a:cs typeface="Candara"/>
              <a:sym typeface="Candara"/>
            </a:endParaRPr>
          </a:p>
          <a:p>
            <a:pPr marL="177800" marR="0" lvl="0" indent="-171450" algn="l" rtl="0">
              <a:lnSpc>
                <a:spcPct val="100000"/>
              </a:lnSpc>
              <a:spcBef>
                <a:spcPts val="600"/>
              </a:spcBef>
              <a:spcAft>
                <a:spcPts val="0"/>
              </a:spcAft>
              <a:buClr>
                <a:schemeClr val="dk1"/>
              </a:buClr>
              <a:buSzPts val="1500"/>
              <a:buFont typeface="Arial"/>
              <a:buChar char="•"/>
            </a:pPr>
            <a:r>
              <a:rPr lang="en" sz="1500" b="1" i="0" u="sng" strike="noStrike" cap="none">
                <a:solidFill>
                  <a:schemeClr val="dk1"/>
                </a:solidFill>
                <a:latin typeface="Candara"/>
                <a:ea typeface="Candara"/>
                <a:cs typeface="Candara"/>
                <a:sym typeface="Candara"/>
              </a:rPr>
              <a:t>Hurricanes are becoming stronger</a:t>
            </a:r>
            <a:r>
              <a:rPr lang="en" sz="1500" b="1" i="0" u="none" strike="noStrike" cap="none">
                <a:solidFill>
                  <a:schemeClr val="dk1"/>
                </a:solidFill>
                <a:latin typeface="Candara"/>
                <a:ea typeface="Candara"/>
                <a:cs typeface="Candara"/>
                <a:sym typeface="Candara"/>
              </a:rPr>
              <a:t>: </a:t>
            </a:r>
            <a:r>
              <a:rPr lang="en" sz="1500" i="0" u="none" strike="noStrike" cap="none">
                <a:solidFill>
                  <a:schemeClr val="dk1"/>
                </a:solidFill>
                <a:latin typeface="Candara"/>
                <a:ea typeface="Candara"/>
                <a:cs typeface="Candara"/>
                <a:sym typeface="Candara"/>
              </a:rPr>
              <a:t>improved imagery will more rapidly detect tropical storm generation and intensification</a:t>
            </a:r>
            <a:endParaRPr sz="1800" b="1" i="1" u="none" strike="noStrike" cap="none">
              <a:solidFill>
                <a:schemeClr val="dk1"/>
              </a:solidFill>
              <a:latin typeface="Candara"/>
              <a:ea typeface="Candara"/>
              <a:cs typeface="Candara"/>
              <a:sym typeface="Candara"/>
            </a:endParaRPr>
          </a:p>
          <a:p>
            <a:pPr marL="177800" marR="0" lvl="0" indent="-171450" algn="l" rtl="0">
              <a:lnSpc>
                <a:spcPct val="100000"/>
              </a:lnSpc>
              <a:spcBef>
                <a:spcPts val="600"/>
              </a:spcBef>
              <a:spcAft>
                <a:spcPts val="0"/>
              </a:spcAft>
              <a:buClr>
                <a:schemeClr val="dk1"/>
              </a:buClr>
              <a:buSzPts val="1500"/>
              <a:buFont typeface="Arial"/>
              <a:buChar char="•"/>
            </a:pPr>
            <a:r>
              <a:rPr lang="en" sz="1500" b="1" i="0" u="sng" strike="noStrike" cap="none">
                <a:solidFill>
                  <a:schemeClr val="dk1"/>
                </a:solidFill>
                <a:latin typeface="Candara"/>
                <a:ea typeface="Candara"/>
                <a:cs typeface="Candara"/>
                <a:sym typeface="Candara"/>
              </a:rPr>
              <a:t>Forecast needs are increasing</a:t>
            </a:r>
            <a:r>
              <a:rPr lang="en" sz="1500" b="1" i="0" u="none" strike="noStrike" cap="none">
                <a:solidFill>
                  <a:schemeClr val="dk1"/>
                </a:solidFill>
                <a:latin typeface="Candara"/>
                <a:ea typeface="Candara"/>
                <a:cs typeface="Candara"/>
                <a:sym typeface="Candara"/>
              </a:rPr>
              <a:t>: </a:t>
            </a:r>
            <a:r>
              <a:rPr lang="en" sz="1500" i="0" u="none" strike="noStrike" cap="none">
                <a:solidFill>
                  <a:schemeClr val="dk1"/>
                </a:solidFill>
                <a:latin typeface="Candara"/>
                <a:ea typeface="Candara"/>
                <a:cs typeface="Candara"/>
                <a:sym typeface="Candara"/>
              </a:rPr>
              <a:t>real time hyperspectral sounding data, along with advanced numerical models and high performance computing, will enable more accurate, more timely, and longer-range forecasts</a:t>
            </a:r>
            <a:endParaRPr sz="2100" i="0" u="none" strike="noStrike" cap="none">
              <a:solidFill>
                <a:schemeClr val="dk1"/>
              </a:solidFill>
              <a:latin typeface="Candara"/>
              <a:ea typeface="Candara"/>
              <a:cs typeface="Candara"/>
              <a:sym typeface="Candara"/>
            </a:endParaRPr>
          </a:p>
        </p:txBody>
      </p:sp>
      <p:pic>
        <p:nvPicPr>
          <p:cNvPr id="288" name="Google Shape;288;p44"/>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367847" y="2796680"/>
            <a:ext cx="2651989" cy="154547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5"/>
          <p:cNvSpPr/>
          <p:nvPr/>
        </p:nvSpPr>
        <p:spPr>
          <a:xfrm>
            <a:off x="0" y="218851"/>
            <a:ext cx="9144000" cy="609415"/>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None/>
            </a:pPr>
            <a:r>
              <a:rPr lang="en" sz="3200" i="0" u="none" strike="noStrike" cap="none" dirty="0">
                <a:solidFill>
                  <a:schemeClr val="tx1"/>
                </a:solidFill>
                <a:latin typeface="Candara"/>
                <a:ea typeface="Candara"/>
                <a:cs typeface="Candara"/>
                <a:sym typeface="Candara"/>
              </a:rPr>
              <a:t>GeoXO: Tools for a Changing Earth</a:t>
            </a:r>
            <a:endParaRPr sz="3200" i="0" u="none" strike="noStrike" cap="none" dirty="0">
              <a:solidFill>
                <a:schemeClr val="tx1"/>
              </a:solidFill>
              <a:latin typeface="Candara"/>
              <a:ea typeface="Candara"/>
              <a:cs typeface="Candara"/>
              <a:sym typeface="Candara"/>
            </a:endParaRPr>
          </a:p>
        </p:txBody>
      </p:sp>
      <p:graphicFrame>
        <p:nvGraphicFramePr>
          <p:cNvPr id="295" name="Google Shape;295;p45"/>
          <p:cNvGraphicFramePr/>
          <p:nvPr>
            <p:extLst>
              <p:ext uri="{D42A27DB-BD31-4B8C-83A1-F6EECF244321}">
                <p14:modId xmlns:p14="http://schemas.microsoft.com/office/powerpoint/2010/main" val="1360531906"/>
              </p:ext>
            </p:extLst>
          </p:nvPr>
        </p:nvGraphicFramePr>
        <p:xfrm>
          <a:off x="607260" y="986605"/>
          <a:ext cx="7929479" cy="3069897"/>
        </p:xfrm>
        <a:graphic>
          <a:graphicData uri="http://schemas.openxmlformats.org/drawingml/2006/table">
            <a:tbl>
              <a:tblPr firstRow="1" bandRow="1">
                <a:noFill/>
                <a:tableStyleId>{D3F84200-8610-4879-874D-3A194F1C73F8}</a:tableStyleId>
              </a:tblPr>
              <a:tblGrid>
                <a:gridCol w="1600868">
                  <a:extLst>
                    <a:ext uri="{9D8B030D-6E8A-4147-A177-3AD203B41FA5}">
                      <a16:colId xmlns:a16="http://schemas.microsoft.com/office/drawing/2014/main" val="20000"/>
                    </a:ext>
                  </a:extLst>
                </a:gridCol>
                <a:gridCol w="784854">
                  <a:extLst>
                    <a:ext uri="{9D8B030D-6E8A-4147-A177-3AD203B41FA5}">
                      <a16:colId xmlns:a16="http://schemas.microsoft.com/office/drawing/2014/main" val="20001"/>
                    </a:ext>
                  </a:extLst>
                </a:gridCol>
                <a:gridCol w="679869">
                  <a:extLst>
                    <a:ext uri="{9D8B030D-6E8A-4147-A177-3AD203B41FA5}">
                      <a16:colId xmlns:a16="http://schemas.microsoft.com/office/drawing/2014/main" val="20002"/>
                    </a:ext>
                  </a:extLst>
                </a:gridCol>
                <a:gridCol w="2914772">
                  <a:extLst>
                    <a:ext uri="{9D8B030D-6E8A-4147-A177-3AD203B41FA5}">
                      <a16:colId xmlns:a16="http://schemas.microsoft.com/office/drawing/2014/main" val="20003"/>
                    </a:ext>
                  </a:extLst>
                </a:gridCol>
                <a:gridCol w="1949116">
                  <a:extLst>
                    <a:ext uri="{9D8B030D-6E8A-4147-A177-3AD203B41FA5}">
                      <a16:colId xmlns:a16="http://schemas.microsoft.com/office/drawing/2014/main" val="20004"/>
                    </a:ext>
                  </a:extLst>
                </a:gridCol>
              </a:tblGrid>
              <a:tr h="503875">
                <a:tc>
                  <a:txBody>
                    <a:bodyPr/>
                    <a:lstStyle/>
                    <a:p>
                      <a:pPr marL="0" marR="0" lvl="0" indent="0" algn="ctr" rtl="0">
                        <a:lnSpc>
                          <a:spcPct val="90000"/>
                        </a:lnSpc>
                        <a:spcBef>
                          <a:spcPts val="0"/>
                        </a:spcBef>
                        <a:spcAft>
                          <a:spcPts val="0"/>
                        </a:spcAft>
                        <a:buNone/>
                      </a:pPr>
                      <a:r>
                        <a:rPr lang="en" u="none" strike="noStrike" cap="none" dirty="0">
                          <a:latin typeface="Calibri" panose="020F0502020204030204" pitchFamily="34" charset="0"/>
                          <a:ea typeface="Candara"/>
                          <a:cs typeface="Calibri" panose="020F0502020204030204" pitchFamily="34" charset="0"/>
                          <a:sym typeface="Candara"/>
                        </a:rPr>
                        <a:t>Challenge</a:t>
                      </a:r>
                      <a:endParaRPr sz="1000" dirty="0">
                        <a:latin typeface="Calibri" panose="020F0502020204030204" pitchFamily="34" charset="0"/>
                        <a:ea typeface="Candara"/>
                        <a:cs typeface="Calibri" panose="020F0502020204030204" pitchFamily="34" charset="0"/>
                        <a:sym typeface="Candara"/>
                      </a:endParaRPr>
                    </a:p>
                  </a:txBody>
                  <a:tcPr marL="68600" marR="68600" marT="34300" marB="34300">
                    <a:lnB w="12700" cap="flat" cmpd="sng">
                      <a:solidFill>
                        <a:schemeClr val="lt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 u="none" strike="noStrike" cap="none" dirty="0">
                          <a:latin typeface="Calibri" panose="020F0502020204030204" pitchFamily="34" charset="0"/>
                          <a:ea typeface="Candara"/>
                          <a:cs typeface="Calibri" panose="020F0502020204030204" pitchFamily="34" charset="0"/>
                          <a:sym typeface="Candara"/>
                        </a:rPr>
                        <a:t>GOES-R Impact</a:t>
                      </a:r>
                      <a:endParaRPr sz="1000" dirty="0">
                        <a:latin typeface="Calibri" panose="020F0502020204030204" pitchFamily="34" charset="0"/>
                        <a:ea typeface="Candara"/>
                        <a:cs typeface="Calibri" panose="020F0502020204030204" pitchFamily="34" charset="0"/>
                        <a:sym typeface="Candara"/>
                      </a:endParaRPr>
                    </a:p>
                  </a:txBody>
                  <a:tcPr marL="68600" marR="68600" marT="34300" marB="34300">
                    <a:lnB w="12700" cap="flat" cmpd="sng">
                      <a:solidFill>
                        <a:schemeClr val="lt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 u="none" strike="noStrike" cap="none">
                          <a:latin typeface="Calibri" panose="020F0502020204030204" pitchFamily="34" charset="0"/>
                          <a:ea typeface="Candara"/>
                          <a:cs typeface="Calibri" panose="020F0502020204030204" pitchFamily="34" charset="0"/>
                          <a:sym typeface="Candara"/>
                        </a:rPr>
                        <a:t>GeoXO Impact</a:t>
                      </a:r>
                      <a:endParaRPr sz="1000">
                        <a:latin typeface="Calibri" panose="020F0502020204030204" pitchFamily="34" charset="0"/>
                        <a:ea typeface="Candara"/>
                        <a:cs typeface="Calibri" panose="020F0502020204030204" pitchFamily="34" charset="0"/>
                        <a:sym typeface="Candara"/>
                      </a:endParaRPr>
                    </a:p>
                  </a:txBody>
                  <a:tcPr marL="68600" marR="68600" marT="34300" marB="34300">
                    <a:lnB w="12700" cap="flat" cmpd="sng">
                      <a:solidFill>
                        <a:schemeClr val="lt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 u="none" strike="noStrike" cap="none" dirty="0">
                          <a:latin typeface="Calibri" panose="020F0502020204030204" pitchFamily="34" charset="0"/>
                          <a:ea typeface="Candara"/>
                          <a:cs typeface="Calibri" panose="020F0502020204030204" pitchFamily="34" charset="0"/>
                          <a:sym typeface="Candara"/>
                        </a:rPr>
                        <a:t>Enabling Technology</a:t>
                      </a:r>
                      <a:endParaRPr sz="1000" dirty="0">
                        <a:latin typeface="Calibri" panose="020F0502020204030204" pitchFamily="34" charset="0"/>
                        <a:ea typeface="Candara"/>
                        <a:cs typeface="Calibri" panose="020F0502020204030204" pitchFamily="34" charset="0"/>
                        <a:sym typeface="Candara"/>
                      </a:endParaRPr>
                    </a:p>
                  </a:txBody>
                  <a:tcPr marL="68600" marR="68600" marT="34300" marB="34300">
                    <a:lnB w="12700" cap="flat" cmpd="sng">
                      <a:solidFill>
                        <a:schemeClr val="lt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 dirty="0">
                          <a:latin typeface="Calibri" panose="020F0502020204030204" pitchFamily="34" charset="0"/>
                          <a:ea typeface="Candara"/>
                          <a:cs typeface="Calibri" panose="020F0502020204030204" pitchFamily="34" charset="0"/>
                          <a:sym typeface="Candara"/>
                        </a:rPr>
                        <a:t>User Community</a:t>
                      </a:r>
                      <a:endParaRPr u="none" strike="noStrike" cap="none" dirty="0">
                        <a:latin typeface="Calibri" panose="020F0502020204030204" pitchFamily="34" charset="0"/>
                        <a:ea typeface="Candara"/>
                        <a:cs typeface="Calibri" panose="020F0502020204030204" pitchFamily="34" charset="0"/>
                        <a:sym typeface="Candara"/>
                      </a:endParaRPr>
                    </a:p>
                  </a:txBody>
                  <a:tcPr marL="68600" marR="68600" marT="34300" marB="34300">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0"/>
                  </a:ext>
                </a:extLst>
              </a:tr>
              <a:tr h="474675">
                <a:tc>
                  <a:txBody>
                    <a:bodyPr/>
                    <a:lstStyle/>
                    <a:p>
                      <a:pPr marL="0" marR="0" lvl="0" indent="0" algn="l" rtl="0">
                        <a:lnSpc>
                          <a:spcPct val="90000"/>
                        </a:lnSpc>
                        <a:spcBef>
                          <a:spcPts val="0"/>
                        </a:spcBef>
                        <a:spcAft>
                          <a:spcPts val="0"/>
                        </a:spcAft>
                        <a:buNone/>
                      </a:pPr>
                      <a:r>
                        <a:rPr lang="en" sz="1400" u="none" strike="noStrike" cap="none" dirty="0">
                          <a:latin typeface="Calibri" panose="020F0502020204030204" pitchFamily="34" charset="0"/>
                          <a:ea typeface="Candara"/>
                          <a:cs typeface="Calibri" panose="020F0502020204030204" pitchFamily="34" charset="0"/>
                          <a:sym typeface="Candara"/>
                        </a:rPr>
                        <a:t>Harmful Algal Blooms</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nchor="ctr">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 sz="1400" u="none" strike="noStrike" cap="none" dirty="0">
                          <a:latin typeface="Calibri" panose="020F0502020204030204" pitchFamily="34" charset="0"/>
                          <a:ea typeface="Candara"/>
                          <a:cs typeface="Calibri" panose="020F0502020204030204" pitchFamily="34" charset="0"/>
                          <a:sym typeface="Candara"/>
                        </a:rPr>
                        <a:t>N/A</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 sz="1400" u="none" strike="noStrike" cap="none" dirty="0">
                          <a:latin typeface="Calibri" panose="020F0502020204030204" pitchFamily="34" charset="0"/>
                          <a:ea typeface="Candara"/>
                          <a:cs typeface="Calibri" panose="020F0502020204030204" pitchFamily="34" charset="0"/>
                          <a:sym typeface="Candara"/>
                        </a:rPr>
                        <a:t>High Value</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tcPr>
                </a:tc>
                <a:tc>
                  <a:txBody>
                    <a:bodyPr/>
                    <a:lstStyle/>
                    <a:p>
                      <a:pPr marL="0" marR="0" lvl="0" indent="0" algn="l" rtl="0">
                        <a:lnSpc>
                          <a:spcPct val="90000"/>
                        </a:lnSpc>
                        <a:spcBef>
                          <a:spcPts val="0"/>
                        </a:spcBef>
                        <a:spcAft>
                          <a:spcPts val="0"/>
                        </a:spcAft>
                        <a:buNone/>
                      </a:pPr>
                      <a:r>
                        <a:rPr lang="en" sz="1400" u="none" strike="noStrike" cap="none" dirty="0">
                          <a:latin typeface="Calibri" panose="020F0502020204030204" pitchFamily="34" charset="0"/>
                          <a:ea typeface="Candara"/>
                          <a:cs typeface="Calibri" panose="020F0502020204030204" pitchFamily="34" charset="0"/>
                          <a:sym typeface="Candara"/>
                        </a:rPr>
                        <a:t>Ocean Color Instrument</a:t>
                      </a:r>
                    </a:p>
                  </a:txBody>
                  <a:tcPr marL="68600" marR="68600" marT="34300" marB="34300">
                    <a:lnL w="12700" cap="flat" cmpd="sng">
                      <a:solidFill>
                        <a:schemeClr val="lt1"/>
                      </a:solidFill>
                      <a:prstDash val="solid"/>
                      <a:round/>
                      <a:headEnd type="none" w="sm" len="sm"/>
                      <a:tailEnd type="none" w="sm" len="sm"/>
                    </a:lnL>
                    <a:lnR w="12700" cap="flat" cmpd="sng">
                      <a:solidFill>
                        <a:schemeClr val="lt1"/>
                      </a:solidFill>
                      <a:prstDash val="solid"/>
                      <a:round/>
                      <a:headEnd type="none" w="sm" len="sm"/>
                      <a:tailEnd type="none" w="sm" len="sm"/>
                    </a:lnR>
                    <a:lnT w="127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tcPr>
                </a:tc>
                <a:tc>
                  <a:txBody>
                    <a:bodyPr/>
                    <a:lstStyle/>
                    <a:p>
                      <a:pPr marL="0" marR="0" lvl="0" indent="0" algn="l" rtl="0">
                        <a:lnSpc>
                          <a:spcPct val="90000"/>
                        </a:lnSpc>
                        <a:spcBef>
                          <a:spcPts val="0"/>
                        </a:spcBef>
                        <a:spcAft>
                          <a:spcPts val="0"/>
                        </a:spcAft>
                        <a:buNone/>
                      </a:pPr>
                      <a:r>
                        <a:rPr lang="en" sz="1400" dirty="0">
                          <a:latin typeface="Calibri" panose="020F0502020204030204" pitchFamily="34" charset="0"/>
                          <a:ea typeface="Candara"/>
                          <a:cs typeface="Calibri" panose="020F0502020204030204" pitchFamily="34" charset="0"/>
                          <a:sym typeface="Candara"/>
                        </a:rPr>
                        <a:t>NOAA, DOD, SLTT, HHS</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nchor="ctr">
                    <a:lnL w="12700" cap="flat" cmpd="sng">
                      <a:solidFill>
                        <a:schemeClr val="lt1"/>
                      </a:solidFill>
                      <a:prstDash val="solid"/>
                      <a:round/>
                      <a:headEnd type="none" w="sm" len="sm"/>
                      <a:tailEnd type="none" w="sm" len="sm"/>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1"/>
                  </a:ext>
                </a:extLst>
              </a:tr>
              <a:tr h="419700">
                <a:tc>
                  <a:txBody>
                    <a:bodyPr/>
                    <a:lstStyle/>
                    <a:p>
                      <a:pPr marL="0" marR="0" lvl="0" indent="0" algn="l" rtl="0">
                        <a:lnSpc>
                          <a:spcPct val="90000"/>
                        </a:lnSpc>
                        <a:spcBef>
                          <a:spcPts val="0"/>
                        </a:spcBef>
                        <a:spcAft>
                          <a:spcPts val="0"/>
                        </a:spcAft>
                        <a:buNone/>
                      </a:pPr>
                      <a:r>
                        <a:rPr lang="en" sz="1400">
                          <a:latin typeface="Calibri" panose="020F0502020204030204" pitchFamily="34" charset="0"/>
                          <a:ea typeface="Candara"/>
                          <a:cs typeface="Calibri" panose="020F0502020204030204" pitchFamily="34" charset="0"/>
                          <a:sym typeface="Candara"/>
                        </a:rPr>
                        <a:t>Wildfires</a:t>
                      </a:r>
                      <a:endParaRPr sz="1400">
                        <a:latin typeface="Calibri" panose="020F0502020204030204" pitchFamily="34" charset="0"/>
                        <a:ea typeface="Candara"/>
                        <a:cs typeface="Calibri" panose="020F0502020204030204" pitchFamily="34" charset="0"/>
                        <a:sym typeface="Candara"/>
                      </a:endParaRPr>
                    </a:p>
                  </a:txBody>
                  <a:tcPr marL="68600" marR="68600" marT="34300" marB="34300" anchor="ctr">
                    <a:lnT w="38100" cap="flat" cmpd="sng">
                      <a:solidFill>
                        <a:schemeClr val="lt1"/>
                      </a:solidFill>
                      <a:prstDash val="solid"/>
                      <a:round/>
                      <a:headEnd type="none" w="sm" len="sm"/>
                      <a:tailEnd type="none" w="sm" len="sm"/>
                    </a:lnT>
                  </a:tcPr>
                </a:tc>
                <a:tc>
                  <a:txBody>
                    <a:bodyPr/>
                    <a:lstStyle/>
                    <a:p>
                      <a:pPr marL="0" marR="0" lvl="0" indent="0" algn="ctr" rtl="0">
                        <a:lnSpc>
                          <a:spcPct val="90000"/>
                        </a:lnSpc>
                        <a:spcBef>
                          <a:spcPts val="0"/>
                        </a:spcBef>
                        <a:spcAft>
                          <a:spcPts val="0"/>
                        </a:spcAft>
                        <a:buNone/>
                      </a:pPr>
                      <a:r>
                        <a:rPr lang="en" sz="1400">
                          <a:latin typeface="Calibri" panose="020F0502020204030204" pitchFamily="34" charset="0"/>
                          <a:ea typeface="Candara"/>
                          <a:cs typeface="Calibri" panose="020F0502020204030204" pitchFamily="34" charset="0"/>
                          <a:sym typeface="Candara"/>
                        </a:rPr>
                        <a:t>Medium Value</a:t>
                      </a:r>
                      <a:endParaRPr sz="1400">
                        <a:latin typeface="Calibri" panose="020F0502020204030204" pitchFamily="34" charset="0"/>
                        <a:ea typeface="Candara"/>
                        <a:cs typeface="Calibri" panose="020F0502020204030204" pitchFamily="34" charset="0"/>
                        <a:sym typeface="Candara"/>
                      </a:endParaRPr>
                    </a:p>
                  </a:txBody>
                  <a:tcPr marL="68600" marR="68600" marT="34300" marB="34300">
                    <a:lnT w="38100" cap="flat" cmpd="sng">
                      <a:solidFill>
                        <a:schemeClr val="lt1"/>
                      </a:solidFill>
                      <a:prstDash val="solid"/>
                      <a:round/>
                      <a:headEnd type="none" w="sm" len="sm"/>
                      <a:tailEnd type="none" w="sm" len="sm"/>
                    </a:lnT>
                  </a:tcPr>
                </a:tc>
                <a:tc>
                  <a:txBody>
                    <a:bodyPr/>
                    <a:lstStyle/>
                    <a:p>
                      <a:pPr marL="0" marR="0" lvl="0" indent="0" algn="ctr" rtl="0">
                        <a:lnSpc>
                          <a:spcPct val="90000"/>
                        </a:lnSpc>
                        <a:spcBef>
                          <a:spcPts val="0"/>
                        </a:spcBef>
                        <a:spcAft>
                          <a:spcPts val="0"/>
                        </a:spcAft>
                        <a:buNone/>
                      </a:pPr>
                      <a:r>
                        <a:rPr lang="en" sz="1400" u="none" strike="noStrike" cap="none">
                          <a:latin typeface="Calibri" panose="020F0502020204030204" pitchFamily="34" charset="0"/>
                          <a:ea typeface="Candara"/>
                          <a:cs typeface="Calibri" panose="020F0502020204030204" pitchFamily="34" charset="0"/>
                          <a:sym typeface="Candara"/>
                        </a:rPr>
                        <a:t>High Value</a:t>
                      </a:r>
                      <a:endParaRPr sz="1400">
                        <a:latin typeface="Calibri" panose="020F0502020204030204" pitchFamily="34" charset="0"/>
                        <a:ea typeface="Candara"/>
                        <a:cs typeface="Calibri" panose="020F0502020204030204" pitchFamily="34" charset="0"/>
                        <a:sym typeface="Candara"/>
                      </a:endParaRPr>
                    </a:p>
                  </a:txBody>
                  <a:tcPr marL="68600" marR="68600" marT="34300" marB="34300">
                    <a:lnT w="38100" cap="flat" cmpd="sng">
                      <a:solidFill>
                        <a:schemeClr val="lt1"/>
                      </a:solidFill>
                      <a:prstDash val="solid"/>
                      <a:round/>
                      <a:headEnd type="none" w="sm" len="sm"/>
                      <a:tailEnd type="none" w="sm" len="sm"/>
                    </a:lnT>
                  </a:tcPr>
                </a:tc>
                <a:tc>
                  <a:txBody>
                    <a:bodyPr/>
                    <a:lstStyle/>
                    <a:p>
                      <a:pPr marL="0" marR="0" lvl="0" indent="0" algn="l" rtl="0">
                        <a:lnSpc>
                          <a:spcPct val="90000"/>
                        </a:lnSpc>
                        <a:spcBef>
                          <a:spcPts val="0"/>
                        </a:spcBef>
                        <a:spcAft>
                          <a:spcPts val="0"/>
                        </a:spcAft>
                        <a:buNone/>
                      </a:pPr>
                      <a:r>
                        <a:rPr lang="en" sz="1400" dirty="0">
                          <a:latin typeface="Calibri" panose="020F0502020204030204" pitchFamily="34" charset="0"/>
                          <a:ea typeface="Candara"/>
                          <a:cs typeface="Calibri" panose="020F0502020204030204" pitchFamily="34" charset="0"/>
                          <a:sym typeface="Candara"/>
                        </a:rPr>
                        <a:t>Increased Imager &amp; Lightning Mapper spatial resolution; </a:t>
                      </a:r>
                      <a:r>
                        <a:rPr lang="en" sz="1400" dirty="0">
                          <a:latin typeface="Calibri" panose="020F0502020204030204" pitchFamily="34" charset="0"/>
                          <a:ea typeface="Calibri"/>
                          <a:cs typeface="Calibri" panose="020F0502020204030204" pitchFamily="34" charset="0"/>
                          <a:sym typeface="Calibri"/>
                        </a:rPr>
                        <a:t>Atmospheric Composition for smoke pollutants</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lnT w="38100" cap="flat" cmpd="sng">
                      <a:solidFill>
                        <a:schemeClr val="lt1"/>
                      </a:solidFill>
                      <a:prstDash val="solid"/>
                      <a:round/>
                      <a:headEnd type="none" w="sm" len="sm"/>
                      <a:tailEnd type="none" w="sm" len="sm"/>
                    </a:lnT>
                  </a:tcPr>
                </a:tc>
                <a:tc>
                  <a:txBody>
                    <a:bodyPr/>
                    <a:lstStyle/>
                    <a:p>
                      <a:pPr marL="0" marR="0" lvl="0" indent="0" algn="l" rtl="0">
                        <a:lnSpc>
                          <a:spcPct val="90000"/>
                        </a:lnSpc>
                        <a:spcBef>
                          <a:spcPts val="0"/>
                        </a:spcBef>
                        <a:spcAft>
                          <a:spcPts val="0"/>
                        </a:spcAft>
                        <a:buNone/>
                      </a:pPr>
                      <a:r>
                        <a:rPr lang="en" sz="1400" dirty="0">
                          <a:latin typeface="Calibri" panose="020F0502020204030204" pitchFamily="34" charset="0"/>
                          <a:ea typeface="Candara"/>
                          <a:cs typeface="Calibri" panose="020F0502020204030204" pitchFamily="34" charset="0"/>
                          <a:sym typeface="Candara"/>
                        </a:rPr>
                        <a:t>NOAA, DOI, USFS, NPS, USDA, SLTT, Internationals</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nchor="ctr"/>
                </a:tc>
                <a:extLst>
                  <a:ext uri="{0D108BD9-81ED-4DB2-BD59-A6C34878D82A}">
                    <a16:rowId xmlns:a16="http://schemas.microsoft.com/office/drawing/2014/main" val="10002"/>
                  </a:ext>
                </a:extLst>
              </a:tr>
              <a:tr h="474675">
                <a:tc>
                  <a:txBody>
                    <a:bodyPr/>
                    <a:lstStyle/>
                    <a:p>
                      <a:pPr marL="0" marR="0" lvl="0" indent="0" algn="l" rtl="0">
                        <a:lnSpc>
                          <a:spcPct val="90000"/>
                        </a:lnSpc>
                        <a:spcBef>
                          <a:spcPts val="0"/>
                        </a:spcBef>
                        <a:spcAft>
                          <a:spcPts val="0"/>
                        </a:spcAft>
                        <a:buNone/>
                      </a:pPr>
                      <a:r>
                        <a:rPr lang="en" sz="1400" u="none" strike="noStrike" cap="none" dirty="0">
                          <a:latin typeface="Calibri" panose="020F0502020204030204" pitchFamily="34" charset="0"/>
                          <a:ea typeface="Candara"/>
                          <a:cs typeface="Calibri" panose="020F0502020204030204" pitchFamily="34" charset="0"/>
                          <a:sym typeface="Candara"/>
                        </a:rPr>
                        <a:t>Air Quality</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nchor="ctr"/>
                </a:tc>
                <a:tc>
                  <a:txBody>
                    <a:bodyPr/>
                    <a:lstStyle/>
                    <a:p>
                      <a:pPr marL="0" marR="0" lvl="0" indent="0" algn="ctr" rtl="0">
                        <a:lnSpc>
                          <a:spcPct val="90000"/>
                        </a:lnSpc>
                        <a:spcBef>
                          <a:spcPts val="0"/>
                        </a:spcBef>
                        <a:spcAft>
                          <a:spcPts val="0"/>
                        </a:spcAft>
                        <a:buNone/>
                      </a:pPr>
                      <a:r>
                        <a:rPr lang="en" sz="1400" u="none" strike="noStrike" cap="none">
                          <a:latin typeface="Calibri" panose="020F0502020204030204" pitchFamily="34" charset="0"/>
                          <a:ea typeface="Candara"/>
                          <a:cs typeface="Calibri" panose="020F0502020204030204" pitchFamily="34" charset="0"/>
                          <a:sym typeface="Candara"/>
                        </a:rPr>
                        <a:t>Low Value</a:t>
                      </a:r>
                      <a:endParaRPr sz="1400">
                        <a:latin typeface="Calibri" panose="020F0502020204030204" pitchFamily="34" charset="0"/>
                        <a:ea typeface="Candara"/>
                        <a:cs typeface="Calibri" panose="020F0502020204030204" pitchFamily="34" charset="0"/>
                        <a:sym typeface="Candara"/>
                      </a:endParaRPr>
                    </a:p>
                  </a:txBody>
                  <a:tcPr marL="68600" marR="68600" marT="34300" marB="34300"/>
                </a:tc>
                <a:tc>
                  <a:txBody>
                    <a:bodyPr/>
                    <a:lstStyle/>
                    <a:p>
                      <a:pPr marL="0" marR="0" lvl="0" indent="0" algn="ctr" rtl="0">
                        <a:lnSpc>
                          <a:spcPct val="90000"/>
                        </a:lnSpc>
                        <a:spcBef>
                          <a:spcPts val="0"/>
                        </a:spcBef>
                        <a:spcAft>
                          <a:spcPts val="0"/>
                        </a:spcAft>
                        <a:buNone/>
                      </a:pPr>
                      <a:r>
                        <a:rPr lang="en" sz="1400" u="none" strike="noStrike" cap="none">
                          <a:latin typeface="Calibri" panose="020F0502020204030204" pitchFamily="34" charset="0"/>
                          <a:ea typeface="Candara"/>
                          <a:cs typeface="Calibri" panose="020F0502020204030204" pitchFamily="34" charset="0"/>
                          <a:sym typeface="Candara"/>
                        </a:rPr>
                        <a:t>High Value</a:t>
                      </a:r>
                      <a:endParaRPr sz="1400">
                        <a:latin typeface="Calibri" panose="020F0502020204030204" pitchFamily="34" charset="0"/>
                        <a:ea typeface="Candara"/>
                        <a:cs typeface="Calibri" panose="020F0502020204030204" pitchFamily="34" charset="0"/>
                        <a:sym typeface="Candara"/>
                      </a:endParaRPr>
                    </a:p>
                  </a:txBody>
                  <a:tcPr marL="68600" marR="68600" marT="34300" marB="34300"/>
                </a:tc>
                <a:tc>
                  <a:txBody>
                    <a:bodyPr/>
                    <a:lstStyle/>
                    <a:p>
                      <a:pPr marL="0" marR="0" lvl="0" indent="0" algn="l" rtl="0">
                        <a:lnSpc>
                          <a:spcPct val="90000"/>
                        </a:lnSpc>
                        <a:spcBef>
                          <a:spcPts val="0"/>
                        </a:spcBef>
                        <a:spcAft>
                          <a:spcPts val="0"/>
                        </a:spcAft>
                        <a:buNone/>
                      </a:pPr>
                      <a:r>
                        <a:rPr lang="en" sz="1400" u="none" strike="noStrike" cap="none" dirty="0">
                          <a:latin typeface="Calibri" panose="020F0502020204030204" pitchFamily="34" charset="0"/>
                          <a:ea typeface="Candara"/>
                          <a:cs typeface="Calibri" panose="020F0502020204030204" pitchFamily="34" charset="0"/>
                          <a:sym typeface="Candara"/>
                        </a:rPr>
                        <a:t>Atmospheric Composition Instrument</a:t>
                      </a:r>
                    </a:p>
                    <a:p>
                      <a:pPr marL="0" marR="0" lvl="0" indent="0" algn="r" rtl="0">
                        <a:lnSpc>
                          <a:spcPct val="90000"/>
                        </a:lnSpc>
                        <a:spcBef>
                          <a:spcPts val="0"/>
                        </a:spcBef>
                        <a:spcAft>
                          <a:spcPts val="0"/>
                        </a:spcAft>
                        <a:buNone/>
                      </a:pPr>
                      <a:r>
                        <a:rPr lang="en-US" sz="1400" dirty="0">
                          <a:latin typeface="Calibri" panose="020F0502020204030204" pitchFamily="34" charset="0"/>
                          <a:ea typeface="Candara"/>
                          <a:cs typeface="Calibri" panose="020F0502020204030204" pitchFamily="34" charset="0"/>
                          <a:sym typeface="Candara"/>
                        </a:rPr>
                        <a:t>      </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tc>
                <a:tc>
                  <a:txBody>
                    <a:bodyPr/>
                    <a:lstStyle/>
                    <a:p>
                      <a:pPr marL="0" marR="0" lvl="0" indent="0" algn="l" rtl="0">
                        <a:lnSpc>
                          <a:spcPct val="90000"/>
                        </a:lnSpc>
                        <a:spcBef>
                          <a:spcPts val="0"/>
                        </a:spcBef>
                        <a:spcAft>
                          <a:spcPts val="0"/>
                        </a:spcAft>
                        <a:buNone/>
                      </a:pPr>
                      <a:r>
                        <a:rPr lang="en" sz="1400" dirty="0">
                          <a:latin typeface="Calibri" panose="020F0502020204030204" pitchFamily="34" charset="0"/>
                          <a:ea typeface="Candara"/>
                          <a:cs typeface="Calibri" panose="020F0502020204030204" pitchFamily="34" charset="0"/>
                          <a:sym typeface="Candara"/>
                        </a:rPr>
                        <a:t>NOAA, EPA, FAA, HHS, DOE, SLTT</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nchor="ctr"/>
                </a:tc>
                <a:extLst>
                  <a:ext uri="{0D108BD9-81ED-4DB2-BD59-A6C34878D82A}">
                    <a16:rowId xmlns:a16="http://schemas.microsoft.com/office/drawing/2014/main" val="10003"/>
                  </a:ext>
                </a:extLst>
              </a:tr>
              <a:tr h="474675">
                <a:tc>
                  <a:txBody>
                    <a:bodyPr/>
                    <a:lstStyle/>
                    <a:p>
                      <a:pPr marL="0" marR="0" lvl="0" indent="0" algn="l" rtl="0">
                        <a:lnSpc>
                          <a:spcPct val="90000"/>
                        </a:lnSpc>
                        <a:spcBef>
                          <a:spcPts val="0"/>
                        </a:spcBef>
                        <a:spcAft>
                          <a:spcPts val="0"/>
                        </a:spcAft>
                        <a:buNone/>
                      </a:pPr>
                      <a:r>
                        <a:rPr lang="en" sz="1400" u="none" strike="noStrike" cap="none" dirty="0">
                          <a:latin typeface="Calibri" panose="020F0502020204030204" pitchFamily="34" charset="0"/>
                          <a:ea typeface="Candara"/>
                          <a:cs typeface="Calibri" panose="020F0502020204030204" pitchFamily="34" charset="0"/>
                          <a:sym typeface="Candara"/>
                        </a:rPr>
                        <a:t>Tropical Storms</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nchor="ctr"/>
                </a:tc>
                <a:tc>
                  <a:txBody>
                    <a:bodyPr/>
                    <a:lstStyle/>
                    <a:p>
                      <a:pPr marL="0" marR="0" lvl="0" indent="0" algn="ctr" rtl="0">
                        <a:lnSpc>
                          <a:spcPct val="90000"/>
                        </a:lnSpc>
                        <a:spcBef>
                          <a:spcPts val="0"/>
                        </a:spcBef>
                        <a:spcAft>
                          <a:spcPts val="0"/>
                        </a:spcAft>
                        <a:buNone/>
                      </a:pPr>
                      <a:r>
                        <a:rPr lang="en" sz="1400" u="none" strike="noStrike" cap="none">
                          <a:latin typeface="Calibri" panose="020F0502020204030204" pitchFamily="34" charset="0"/>
                          <a:ea typeface="Candara"/>
                          <a:cs typeface="Calibri" panose="020F0502020204030204" pitchFamily="34" charset="0"/>
                          <a:sym typeface="Candara"/>
                        </a:rPr>
                        <a:t>High Value</a:t>
                      </a:r>
                      <a:endParaRPr sz="1400">
                        <a:latin typeface="Calibri" panose="020F0502020204030204" pitchFamily="34" charset="0"/>
                        <a:ea typeface="Candara"/>
                        <a:cs typeface="Calibri" panose="020F0502020204030204" pitchFamily="34" charset="0"/>
                        <a:sym typeface="Candara"/>
                      </a:endParaRPr>
                    </a:p>
                  </a:txBody>
                  <a:tcPr marL="68600" marR="68600" marT="34300" marB="34300"/>
                </a:tc>
                <a:tc>
                  <a:txBody>
                    <a:bodyPr/>
                    <a:lstStyle/>
                    <a:p>
                      <a:pPr marL="0" marR="0" lvl="0" indent="0" algn="ctr" rtl="0">
                        <a:lnSpc>
                          <a:spcPct val="90000"/>
                        </a:lnSpc>
                        <a:spcBef>
                          <a:spcPts val="0"/>
                        </a:spcBef>
                        <a:spcAft>
                          <a:spcPts val="0"/>
                        </a:spcAft>
                        <a:buNone/>
                      </a:pPr>
                      <a:r>
                        <a:rPr lang="en" sz="1400" u="none" strike="noStrike" cap="none">
                          <a:latin typeface="Calibri" panose="020F0502020204030204" pitchFamily="34" charset="0"/>
                          <a:ea typeface="Candara"/>
                          <a:cs typeface="Calibri" panose="020F0502020204030204" pitchFamily="34" charset="0"/>
                          <a:sym typeface="Candara"/>
                        </a:rPr>
                        <a:t>Higher Value</a:t>
                      </a:r>
                      <a:endParaRPr sz="1400">
                        <a:latin typeface="Calibri" panose="020F0502020204030204" pitchFamily="34" charset="0"/>
                        <a:ea typeface="Candara"/>
                        <a:cs typeface="Calibri" panose="020F0502020204030204" pitchFamily="34" charset="0"/>
                        <a:sym typeface="Candara"/>
                      </a:endParaRPr>
                    </a:p>
                  </a:txBody>
                  <a:tcPr marL="68600" marR="68600" marT="34300" marB="34300"/>
                </a:tc>
                <a:tc>
                  <a:txBody>
                    <a:bodyPr/>
                    <a:lstStyle/>
                    <a:p>
                      <a:pPr marL="0" marR="0" lvl="0" indent="0" algn="l" rtl="0">
                        <a:lnSpc>
                          <a:spcPct val="90000"/>
                        </a:lnSpc>
                        <a:spcBef>
                          <a:spcPts val="0"/>
                        </a:spcBef>
                        <a:spcAft>
                          <a:spcPts val="0"/>
                        </a:spcAft>
                        <a:buNone/>
                      </a:pPr>
                      <a:r>
                        <a:rPr lang="en" sz="1400" u="none" strike="noStrike" cap="none" dirty="0">
                          <a:latin typeface="Calibri" panose="020F0502020204030204" pitchFamily="34" charset="0"/>
                          <a:ea typeface="Candara"/>
                          <a:cs typeface="Calibri" panose="020F0502020204030204" pitchFamily="34" charset="0"/>
                          <a:sym typeface="Candara"/>
                        </a:rPr>
                        <a:t>Added day/night imagery</a:t>
                      </a:r>
                    </a:p>
                    <a:p>
                      <a:pPr marL="0" marR="0" lvl="0" indent="0" algn="r" rtl="0">
                        <a:lnSpc>
                          <a:spcPct val="90000"/>
                        </a:lnSpc>
                        <a:spcBef>
                          <a:spcPts val="0"/>
                        </a:spcBef>
                        <a:spcAft>
                          <a:spcPts val="0"/>
                        </a:spcAft>
                        <a:buNone/>
                      </a:pPr>
                      <a:r>
                        <a:rPr lang="en-US" sz="1400" dirty="0">
                          <a:latin typeface="Calibri" panose="020F0502020204030204" pitchFamily="34" charset="0"/>
                          <a:ea typeface="Candara"/>
                          <a:cs typeface="Calibri" panose="020F0502020204030204" pitchFamily="34" charset="0"/>
                          <a:sym typeface="Candara"/>
                        </a:rPr>
                        <a:t> </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tc>
                <a:tc rowSpan="2">
                  <a:txBody>
                    <a:bodyPr/>
                    <a:lstStyle/>
                    <a:p>
                      <a:pPr marL="0" marR="0" lvl="0" indent="0" algn="l" rtl="0">
                        <a:lnSpc>
                          <a:spcPct val="90000"/>
                        </a:lnSpc>
                        <a:spcBef>
                          <a:spcPts val="0"/>
                        </a:spcBef>
                        <a:spcAft>
                          <a:spcPts val="0"/>
                        </a:spcAft>
                        <a:buNone/>
                      </a:pPr>
                      <a:r>
                        <a:rPr lang="en" sz="1400" dirty="0">
                          <a:latin typeface="Calibri" panose="020F0502020204030204" pitchFamily="34" charset="0"/>
                          <a:ea typeface="Candara"/>
                          <a:cs typeface="Calibri" panose="020F0502020204030204" pitchFamily="34" charset="0"/>
                          <a:sym typeface="Candara"/>
                        </a:rPr>
                        <a:t>NOAA, DOD, DOE, FAA, FEMA, USDA, DHS, SLTT, Internationals</a:t>
                      </a:r>
                      <a:endParaRPr sz="1400" u="none" strike="noStrike" cap="none" dirty="0">
                        <a:latin typeface="Calibri" panose="020F0502020204030204" pitchFamily="34" charset="0"/>
                        <a:ea typeface="Candara"/>
                        <a:cs typeface="Calibri" panose="020F0502020204030204" pitchFamily="34" charset="0"/>
                        <a:sym typeface="Candara"/>
                      </a:endParaRPr>
                    </a:p>
                  </a:txBody>
                  <a:tcPr marL="68600" marR="68600" marT="34300" marB="34300" anchor="ctr"/>
                </a:tc>
                <a:extLst>
                  <a:ext uri="{0D108BD9-81ED-4DB2-BD59-A6C34878D82A}">
                    <a16:rowId xmlns:a16="http://schemas.microsoft.com/office/drawing/2014/main" val="10004"/>
                  </a:ext>
                </a:extLst>
              </a:tr>
              <a:tr h="497325">
                <a:tc>
                  <a:txBody>
                    <a:bodyPr/>
                    <a:lstStyle/>
                    <a:p>
                      <a:pPr marL="0" marR="0" lvl="0" indent="0" algn="l" rtl="0">
                        <a:lnSpc>
                          <a:spcPct val="90000"/>
                        </a:lnSpc>
                        <a:spcBef>
                          <a:spcPts val="0"/>
                        </a:spcBef>
                        <a:spcAft>
                          <a:spcPts val="0"/>
                        </a:spcAft>
                        <a:buNone/>
                      </a:pPr>
                      <a:r>
                        <a:rPr lang="en" sz="1400" u="none" strike="noStrike" cap="none" dirty="0">
                          <a:latin typeface="Calibri" panose="020F0502020204030204" pitchFamily="34" charset="0"/>
                          <a:ea typeface="Candara"/>
                          <a:cs typeface="Calibri" panose="020F0502020204030204" pitchFamily="34" charset="0"/>
                          <a:sym typeface="Candara"/>
                        </a:rPr>
                        <a:t>Numerical Weather Prediction</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nchor="ctr"/>
                </a:tc>
                <a:tc>
                  <a:txBody>
                    <a:bodyPr/>
                    <a:lstStyle/>
                    <a:p>
                      <a:pPr marL="0" marR="0" lvl="0" indent="0" algn="ctr" rtl="0">
                        <a:lnSpc>
                          <a:spcPct val="90000"/>
                        </a:lnSpc>
                        <a:spcBef>
                          <a:spcPts val="0"/>
                        </a:spcBef>
                        <a:spcAft>
                          <a:spcPts val="0"/>
                        </a:spcAft>
                        <a:buNone/>
                      </a:pPr>
                      <a:r>
                        <a:rPr lang="en" sz="1400" u="none" strike="noStrike" cap="none">
                          <a:latin typeface="Calibri" panose="020F0502020204030204" pitchFamily="34" charset="0"/>
                          <a:ea typeface="Candara"/>
                          <a:cs typeface="Calibri" panose="020F0502020204030204" pitchFamily="34" charset="0"/>
                          <a:sym typeface="Candara"/>
                        </a:rPr>
                        <a:t>Medium Value</a:t>
                      </a:r>
                      <a:endParaRPr sz="1400">
                        <a:latin typeface="Calibri" panose="020F0502020204030204" pitchFamily="34" charset="0"/>
                        <a:ea typeface="Candara"/>
                        <a:cs typeface="Calibri" panose="020F0502020204030204" pitchFamily="34" charset="0"/>
                        <a:sym typeface="Candara"/>
                      </a:endParaRPr>
                    </a:p>
                  </a:txBody>
                  <a:tcPr marL="68600" marR="68600" marT="34300" marB="34300"/>
                </a:tc>
                <a:tc>
                  <a:txBody>
                    <a:bodyPr/>
                    <a:lstStyle/>
                    <a:p>
                      <a:pPr marL="0" marR="0" lvl="0" indent="0" algn="ctr" rtl="0">
                        <a:lnSpc>
                          <a:spcPct val="90000"/>
                        </a:lnSpc>
                        <a:spcBef>
                          <a:spcPts val="0"/>
                        </a:spcBef>
                        <a:spcAft>
                          <a:spcPts val="0"/>
                        </a:spcAft>
                        <a:buNone/>
                      </a:pPr>
                      <a:r>
                        <a:rPr lang="en" sz="1400" u="none" strike="noStrike" cap="none">
                          <a:latin typeface="Calibri" panose="020F0502020204030204" pitchFamily="34" charset="0"/>
                          <a:ea typeface="Candara"/>
                          <a:cs typeface="Calibri" panose="020F0502020204030204" pitchFamily="34" charset="0"/>
                          <a:sym typeface="Candara"/>
                        </a:rPr>
                        <a:t>High Value</a:t>
                      </a:r>
                      <a:endParaRPr sz="1400">
                        <a:latin typeface="Calibri" panose="020F0502020204030204" pitchFamily="34" charset="0"/>
                        <a:ea typeface="Candara"/>
                        <a:cs typeface="Calibri" panose="020F0502020204030204" pitchFamily="34" charset="0"/>
                        <a:sym typeface="Candara"/>
                      </a:endParaRPr>
                    </a:p>
                  </a:txBody>
                  <a:tcPr marL="68600" marR="68600" marT="34300" marB="34300"/>
                </a:tc>
                <a:tc>
                  <a:txBody>
                    <a:bodyPr/>
                    <a:lstStyle/>
                    <a:p>
                      <a:pPr marL="0" marR="0" lvl="0" indent="0" algn="l" rtl="0">
                        <a:lnSpc>
                          <a:spcPct val="90000"/>
                        </a:lnSpc>
                        <a:spcBef>
                          <a:spcPts val="0"/>
                        </a:spcBef>
                        <a:spcAft>
                          <a:spcPts val="0"/>
                        </a:spcAft>
                        <a:buNone/>
                      </a:pPr>
                      <a:r>
                        <a:rPr lang="en" sz="1400" u="none" strike="noStrike" cap="none" dirty="0">
                          <a:latin typeface="Calibri" panose="020F0502020204030204" pitchFamily="34" charset="0"/>
                          <a:ea typeface="Candara"/>
                          <a:cs typeface="Calibri" panose="020F0502020204030204" pitchFamily="34" charset="0"/>
                          <a:sym typeface="Candara"/>
                        </a:rPr>
                        <a:t>Hyperspectral Infrared Sounder</a:t>
                      </a:r>
                      <a:endParaRPr sz="1400" dirty="0">
                        <a:latin typeface="Calibri" panose="020F0502020204030204" pitchFamily="34" charset="0"/>
                        <a:ea typeface="Candara"/>
                        <a:cs typeface="Calibri" panose="020F0502020204030204" pitchFamily="34" charset="0"/>
                        <a:sym typeface="Candara"/>
                      </a:endParaRPr>
                    </a:p>
                  </a:txBody>
                  <a:tcPr marL="68600" marR="68600" marT="34300" marB="34300"/>
                </a:tc>
                <a:tc vMerge="1">
                  <a:txBody>
                    <a:bodyPr/>
                    <a:lstStyle/>
                    <a:p>
                      <a:endParaRPr lang="en-US"/>
                    </a:p>
                  </a:txBody>
                  <a:tcPr/>
                </a:tc>
                <a:extLst>
                  <a:ext uri="{0D108BD9-81ED-4DB2-BD59-A6C34878D82A}">
                    <a16:rowId xmlns:a16="http://schemas.microsoft.com/office/drawing/2014/main" val="10005"/>
                  </a:ext>
                </a:extLst>
              </a:tr>
            </a:tbl>
          </a:graphicData>
        </a:graphic>
      </p:graphicFrame>
      <p:sp>
        <p:nvSpPr>
          <p:cNvPr id="296" name="Google Shape;296;p45"/>
          <p:cNvSpPr txBox="1"/>
          <p:nvPr/>
        </p:nvSpPr>
        <p:spPr>
          <a:xfrm>
            <a:off x="1115423" y="4156895"/>
            <a:ext cx="6913152" cy="561662"/>
          </a:xfrm>
          <a:prstGeom prst="rect">
            <a:avLst/>
          </a:prstGeom>
          <a:solidFill>
            <a:schemeClr val="accent4">
              <a:lumMod val="20000"/>
              <a:lumOff val="80000"/>
            </a:schemeClr>
          </a:solid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None/>
            </a:pPr>
            <a:r>
              <a:rPr lang="en" sz="1600" b="1" i="1" u="none" strike="noStrike" cap="none" dirty="0">
                <a:solidFill>
                  <a:schemeClr val="dk1"/>
                </a:solidFill>
                <a:latin typeface="Candara"/>
                <a:ea typeface="Candara"/>
                <a:cs typeface="Candara"/>
                <a:sym typeface="Candara"/>
              </a:rPr>
              <a:t>GeoXO observations provide a comprehensive monitoring of the atmosphere, oceans, coasts, and environmental conditions across the Western Hemisphere</a:t>
            </a:r>
            <a:endParaRPr sz="900" dirty="0">
              <a:latin typeface="Candara"/>
              <a:ea typeface="Candara"/>
              <a:cs typeface="Candara"/>
              <a:sym typeface="Candar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8"/>
          <p:cNvSpPr txBox="1">
            <a:spLocks noGrp="1"/>
          </p:cNvSpPr>
          <p:nvPr>
            <p:ph type="title"/>
          </p:nvPr>
        </p:nvSpPr>
        <p:spPr>
          <a:xfrm>
            <a:off x="628650" y="197649"/>
            <a:ext cx="7886700" cy="7722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200">
                <a:latin typeface="Candara"/>
                <a:ea typeface="Candara"/>
                <a:cs typeface="Candara"/>
                <a:sym typeface="Candara"/>
              </a:rPr>
              <a:t>GeoXO Capabilities: Greater Together</a:t>
            </a:r>
            <a:endParaRPr sz="3200">
              <a:latin typeface="Candara"/>
              <a:ea typeface="Candara"/>
              <a:cs typeface="Candara"/>
              <a:sym typeface="Candara"/>
            </a:endParaRPr>
          </a:p>
        </p:txBody>
      </p:sp>
      <p:sp>
        <p:nvSpPr>
          <p:cNvPr id="312" name="Google Shape;312;p48"/>
          <p:cNvSpPr txBox="1"/>
          <p:nvPr/>
        </p:nvSpPr>
        <p:spPr>
          <a:xfrm>
            <a:off x="154200" y="813223"/>
            <a:ext cx="4417800" cy="3761512"/>
          </a:xfrm>
          <a:prstGeom prst="rect">
            <a:avLst/>
          </a:prstGeom>
          <a:noFill/>
          <a:ln>
            <a:noFill/>
          </a:ln>
        </p:spPr>
        <p:txBody>
          <a:bodyPr spcFirstLastPara="1" wrap="square" lIns="91425" tIns="91425" rIns="91425" bIns="91425" anchor="t" anchorCtr="0">
            <a:spAutoFit/>
          </a:bodyPr>
          <a:lstStyle/>
          <a:p>
            <a:pPr marL="38100" lvl="0" indent="0" algn="l" rtl="0">
              <a:lnSpc>
                <a:spcPct val="90000"/>
              </a:lnSpc>
              <a:spcBef>
                <a:spcPts val="1000"/>
              </a:spcBef>
              <a:spcAft>
                <a:spcPts val="0"/>
              </a:spcAft>
              <a:buNone/>
            </a:pPr>
            <a:r>
              <a:rPr lang="en" sz="1500" b="1" dirty="0">
                <a:solidFill>
                  <a:schemeClr val="dk1"/>
                </a:solidFill>
                <a:latin typeface="Candara"/>
                <a:ea typeface="Candara"/>
                <a:cs typeface="Candara"/>
                <a:sym typeface="Candara"/>
              </a:rPr>
              <a:t>Air Quality: </a:t>
            </a:r>
            <a:r>
              <a:rPr lang="en" sz="1500" dirty="0">
                <a:solidFill>
                  <a:schemeClr val="dk1"/>
                </a:solidFill>
                <a:latin typeface="Candara"/>
                <a:ea typeface="Candara"/>
                <a:cs typeface="Candara"/>
                <a:sym typeface="Candara"/>
              </a:rPr>
              <a:t>The GeoXO </a:t>
            </a:r>
            <a:r>
              <a:rPr lang="en" sz="1500" b="1" dirty="0">
                <a:solidFill>
                  <a:schemeClr val="dk1"/>
                </a:solidFill>
                <a:latin typeface="Candara"/>
                <a:ea typeface="Candara"/>
                <a:cs typeface="Candara"/>
                <a:sym typeface="Candara"/>
              </a:rPr>
              <a:t>Atmospheric Composition Instrument</a:t>
            </a:r>
            <a:r>
              <a:rPr lang="en" sz="1500" dirty="0">
                <a:solidFill>
                  <a:schemeClr val="dk1"/>
                </a:solidFill>
                <a:latin typeface="Candara"/>
                <a:ea typeface="Candara"/>
                <a:cs typeface="Candara"/>
                <a:sym typeface="Candara"/>
              </a:rPr>
              <a:t>, </a:t>
            </a:r>
            <a:r>
              <a:rPr lang="en" sz="1500" b="1" dirty="0">
                <a:solidFill>
                  <a:schemeClr val="dk1"/>
                </a:solidFill>
                <a:latin typeface="Candara"/>
                <a:ea typeface="Candara"/>
                <a:cs typeface="Candara"/>
                <a:sym typeface="Candara"/>
              </a:rPr>
              <a:t>Hyperspectral Sounder</a:t>
            </a:r>
            <a:r>
              <a:rPr lang="en" sz="1500" dirty="0">
                <a:solidFill>
                  <a:schemeClr val="dk1"/>
                </a:solidFill>
                <a:latin typeface="Candara"/>
                <a:ea typeface="Candara"/>
                <a:cs typeface="Candara"/>
                <a:sym typeface="Candara"/>
              </a:rPr>
              <a:t>, and </a:t>
            </a:r>
            <a:r>
              <a:rPr lang="en" sz="1500" b="1" dirty="0">
                <a:solidFill>
                  <a:schemeClr val="dk1"/>
                </a:solidFill>
                <a:latin typeface="Candara"/>
                <a:ea typeface="Candara"/>
                <a:cs typeface="Candara"/>
                <a:sym typeface="Candara"/>
              </a:rPr>
              <a:t>Imager</a:t>
            </a:r>
            <a:r>
              <a:rPr lang="en" sz="1500" dirty="0">
                <a:solidFill>
                  <a:schemeClr val="dk1"/>
                </a:solidFill>
                <a:latin typeface="Candara"/>
                <a:ea typeface="Candara"/>
                <a:cs typeface="Candara"/>
                <a:sym typeface="Candara"/>
              </a:rPr>
              <a:t> will together provide a comprehensive detection of air quality conditions that pose health concerns.</a:t>
            </a:r>
            <a:endParaRPr sz="1500" dirty="0">
              <a:solidFill>
                <a:schemeClr val="dk1"/>
              </a:solidFill>
              <a:latin typeface="Candara"/>
              <a:ea typeface="Candara"/>
              <a:cs typeface="Candara"/>
              <a:sym typeface="Candara"/>
            </a:endParaRPr>
          </a:p>
          <a:p>
            <a:pPr marL="38100" lvl="0" indent="0" algn="l" rtl="0">
              <a:lnSpc>
                <a:spcPct val="90000"/>
              </a:lnSpc>
              <a:spcBef>
                <a:spcPts val="1000"/>
              </a:spcBef>
              <a:spcAft>
                <a:spcPts val="0"/>
              </a:spcAft>
              <a:buNone/>
            </a:pPr>
            <a:endParaRPr sz="1500" dirty="0">
              <a:solidFill>
                <a:schemeClr val="dk1"/>
              </a:solidFill>
              <a:latin typeface="Candara"/>
              <a:ea typeface="Candara"/>
              <a:cs typeface="Candara"/>
              <a:sym typeface="Candara"/>
            </a:endParaRPr>
          </a:p>
          <a:p>
            <a:pPr marL="38100" lvl="0" indent="0" algn="l" rtl="0">
              <a:lnSpc>
                <a:spcPct val="90000"/>
              </a:lnSpc>
              <a:spcBef>
                <a:spcPts val="1000"/>
              </a:spcBef>
              <a:spcAft>
                <a:spcPts val="0"/>
              </a:spcAft>
              <a:buNone/>
            </a:pPr>
            <a:endParaRPr sz="1500" dirty="0">
              <a:solidFill>
                <a:schemeClr val="dk1"/>
              </a:solidFill>
              <a:latin typeface="Candara"/>
              <a:ea typeface="Candara"/>
              <a:cs typeface="Candara"/>
              <a:sym typeface="Candara"/>
            </a:endParaRPr>
          </a:p>
          <a:p>
            <a:pPr marL="0" lvl="0" indent="0" algn="l" rtl="0">
              <a:lnSpc>
                <a:spcPct val="90000"/>
              </a:lnSpc>
              <a:spcBef>
                <a:spcPts val="1000"/>
              </a:spcBef>
              <a:spcAft>
                <a:spcPts val="0"/>
              </a:spcAft>
              <a:buNone/>
            </a:pPr>
            <a:endParaRPr sz="1700" dirty="0">
              <a:solidFill>
                <a:schemeClr val="dk1"/>
              </a:solidFill>
              <a:latin typeface="Candara"/>
              <a:ea typeface="Candara"/>
              <a:cs typeface="Candara"/>
              <a:sym typeface="Candara"/>
            </a:endParaRPr>
          </a:p>
          <a:p>
            <a:pPr marL="0" lvl="0" indent="0" algn="l" rtl="0">
              <a:lnSpc>
                <a:spcPct val="90000"/>
              </a:lnSpc>
              <a:spcBef>
                <a:spcPts val="1000"/>
              </a:spcBef>
              <a:spcAft>
                <a:spcPts val="0"/>
              </a:spcAft>
              <a:buNone/>
            </a:pPr>
            <a:endParaRPr sz="500" dirty="0">
              <a:solidFill>
                <a:schemeClr val="dk1"/>
              </a:solidFill>
              <a:latin typeface="Candara"/>
              <a:ea typeface="Candara"/>
              <a:cs typeface="Candara"/>
              <a:sym typeface="Candara"/>
            </a:endParaRPr>
          </a:p>
          <a:p>
            <a:pPr marL="0" lvl="0" indent="0" algn="l" rtl="0">
              <a:spcBef>
                <a:spcPts val="0"/>
              </a:spcBef>
              <a:spcAft>
                <a:spcPts val="0"/>
              </a:spcAft>
              <a:buNone/>
            </a:pPr>
            <a:endParaRPr sz="1300" dirty="0">
              <a:solidFill>
                <a:schemeClr val="dk1"/>
              </a:solidFill>
              <a:latin typeface="Candara"/>
              <a:ea typeface="Candara"/>
              <a:cs typeface="Candara"/>
              <a:sym typeface="Candara"/>
            </a:endParaRPr>
          </a:p>
          <a:p>
            <a:pPr marL="38100" lvl="0" indent="0" algn="l" rtl="0">
              <a:lnSpc>
                <a:spcPct val="90000"/>
              </a:lnSpc>
              <a:spcBef>
                <a:spcPts val="1000"/>
              </a:spcBef>
              <a:spcAft>
                <a:spcPts val="0"/>
              </a:spcAft>
              <a:buNone/>
            </a:pPr>
            <a:endParaRPr lang="en" sz="100" dirty="0">
              <a:solidFill>
                <a:schemeClr val="dk1"/>
              </a:solidFill>
              <a:latin typeface="Candara"/>
              <a:ea typeface="Candara"/>
              <a:cs typeface="Candara"/>
              <a:sym typeface="Candara"/>
            </a:endParaRPr>
          </a:p>
          <a:p>
            <a:pPr marL="38100" lvl="0" indent="0" algn="l" rtl="0">
              <a:lnSpc>
                <a:spcPct val="90000"/>
              </a:lnSpc>
              <a:spcBef>
                <a:spcPts val="1000"/>
              </a:spcBef>
              <a:spcAft>
                <a:spcPts val="0"/>
              </a:spcAft>
              <a:buNone/>
            </a:pPr>
            <a:r>
              <a:rPr lang="en" sz="1300" dirty="0">
                <a:solidFill>
                  <a:schemeClr val="dk1"/>
                </a:solidFill>
                <a:latin typeface="Candara"/>
                <a:ea typeface="Candara"/>
                <a:cs typeface="Candara"/>
                <a:sym typeface="Candara"/>
              </a:rPr>
              <a:t>Many components affect air quality including: ozone, sulfur dioxide, and nitrogen dioxide detected by the Atmospheric Composition instrument; carbon monoxide and ammonia detected by the Sounder; and aerosols such as smoke and ash detected by the Imager. </a:t>
            </a:r>
            <a:endParaRPr sz="1300" dirty="0">
              <a:solidFill>
                <a:schemeClr val="dk1"/>
              </a:solidFill>
              <a:latin typeface="Candara"/>
              <a:ea typeface="Candara"/>
              <a:cs typeface="Candara"/>
              <a:sym typeface="Candara"/>
            </a:endParaRPr>
          </a:p>
        </p:txBody>
      </p:sp>
      <p:pic>
        <p:nvPicPr>
          <p:cNvPr id="313" name="Google Shape;313;p48"/>
          <p:cNvPicPr preferRelativeResize="0"/>
          <p:nvPr/>
        </p:nvPicPr>
        <p:blipFill>
          <a:blip r:embed="rId3">
            <a:alphaModFix/>
          </a:blip>
          <a:stretch>
            <a:fillRect/>
          </a:stretch>
        </p:blipFill>
        <p:spPr>
          <a:xfrm>
            <a:off x="1177100" y="1893598"/>
            <a:ext cx="2217825" cy="1484750"/>
          </a:xfrm>
          <a:prstGeom prst="rect">
            <a:avLst/>
          </a:prstGeom>
          <a:noFill/>
          <a:ln>
            <a:noFill/>
          </a:ln>
        </p:spPr>
      </p:pic>
      <p:sp>
        <p:nvSpPr>
          <p:cNvPr id="314" name="Google Shape;314;p48"/>
          <p:cNvSpPr txBox="1"/>
          <p:nvPr/>
        </p:nvSpPr>
        <p:spPr>
          <a:xfrm>
            <a:off x="4572000" y="856200"/>
            <a:ext cx="4417800" cy="3788700"/>
          </a:xfrm>
          <a:prstGeom prst="rect">
            <a:avLst/>
          </a:prstGeom>
          <a:noFill/>
          <a:ln>
            <a:noFill/>
          </a:ln>
        </p:spPr>
        <p:txBody>
          <a:bodyPr spcFirstLastPara="1" wrap="square" lIns="91425" tIns="91425" rIns="91425" bIns="91425" anchor="t" anchorCtr="0">
            <a:spAutoFit/>
          </a:bodyPr>
          <a:lstStyle/>
          <a:p>
            <a:pPr marL="38100" lvl="0" indent="0" algn="l" rtl="0">
              <a:lnSpc>
                <a:spcPct val="100000"/>
              </a:lnSpc>
              <a:spcBef>
                <a:spcPts val="0"/>
              </a:spcBef>
              <a:spcAft>
                <a:spcPts val="0"/>
              </a:spcAft>
              <a:buNone/>
            </a:pPr>
            <a:r>
              <a:rPr lang="en" sz="1500" b="1" dirty="0">
                <a:solidFill>
                  <a:schemeClr val="dk1"/>
                </a:solidFill>
                <a:latin typeface="Candara"/>
                <a:ea typeface="Candara"/>
                <a:cs typeface="Candara"/>
                <a:sym typeface="Candara"/>
              </a:rPr>
              <a:t>Severe Weather:</a:t>
            </a:r>
            <a:r>
              <a:rPr lang="en" sz="1500" dirty="0">
                <a:solidFill>
                  <a:schemeClr val="dk1"/>
                </a:solidFill>
                <a:latin typeface="Candara"/>
                <a:ea typeface="Candara"/>
                <a:cs typeface="Candara"/>
                <a:sym typeface="Candara"/>
              </a:rPr>
              <a:t> The GeoXO </a:t>
            </a:r>
            <a:r>
              <a:rPr lang="en" sz="1500" b="1" dirty="0">
                <a:solidFill>
                  <a:schemeClr val="dk1"/>
                </a:solidFill>
                <a:latin typeface="Candara"/>
                <a:ea typeface="Candara"/>
                <a:cs typeface="Candara"/>
                <a:sym typeface="Candara"/>
              </a:rPr>
              <a:t>Imager </a:t>
            </a:r>
            <a:r>
              <a:rPr lang="en" sz="1500" dirty="0">
                <a:solidFill>
                  <a:schemeClr val="dk1"/>
                </a:solidFill>
                <a:latin typeface="Candara"/>
                <a:ea typeface="Candara"/>
                <a:cs typeface="Candara"/>
                <a:sym typeface="Candara"/>
              </a:rPr>
              <a:t>and </a:t>
            </a:r>
            <a:r>
              <a:rPr lang="en" sz="1500" b="1" dirty="0">
                <a:solidFill>
                  <a:schemeClr val="dk1"/>
                </a:solidFill>
                <a:latin typeface="Candara"/>
                <a:ea typeface="Candara"/>
                <a:cs typeface="Candara"/>
                <a:sym typeface="Candara"/>
              </a:rPr>
              <a:t>Lightning Mapper</a:t>
            </a:r>
            <a:r>
              <a:rPr lang="en" sz="1500" dirty="0">
                <a:solidFill>
                  <a:schemeClr val="dk1"/>
                </a:solidFill>
                <a:latin typeface="Candara"/>
                <a:ea typeface="Candara"/>
                <a:cs typeface="Candara"/>
                <a:sym typeface="Candara"/>
              </a:rPr>
              <a:t>,</a:t>
            </a:r>
            <a:r>
              <a:rPr lang="en" sz="1500" b="1" dirty="0">
                <a:solidFill>
                  <a:schemeClr val="dk1"/>
                </a:solidFill>
                <a:latin typeface="Candara"/>
                <a:ea typeface="Candara"/>
                <a:cs typeface="Candara"/>
                <a:sym typeface="Candara"/>
              </a:rPr>
              <a:t> </a:t>
            </a:r>
            <a:r>
              <a:rPr lang="en" sz="1500" dirty="0">
                <a:solidFill>
                  <a:schemeClr val="dk1"/>
                </a:solidFill>
                <a:latin typeface="Candara"/>
                <a:ea typeface="Candara"/>
                <a:cs typeface="Candara"/>
                <a:sym typeface="Candara"/>
              </a:rPr>
              <a:t>together with weather models driven by  </a:t>
            </a:r>
            <a:r>
              <a:rPr lang="en" sz="1500" b="1" dirty="0">
                <a:solidFill>
                  <a:schemeClr val="dk1"/>
                </a:solidFill>
                <a:latin typeface="Candara"/>
                <a:ea typeface="Candara"/>
                <a:cs typeface="Candara"/>
                <a:sym typeface="Candara"/>
              </a:rPr>
              <a:t>Hyperspectral Sounder data</a:t>
            </a:r>
            <a:r>
              <a:rPr lang="en" sz="1500" dirty="0">
                <a:solidFill>
                  <a:schemeClr val="dk1"/>
                </a:solidFill>
                <a:latin typeface="Candara"/>
                <a:ea typeface="Candara"/>
                <a:cs typeface="Candara"/>
                <a:sym typeface="Candara"/>
              </a:rPr>
              <a:t>,</a:t>
            </a:r>
            <a:r>
              <a:rPr lang="en" sz="1500" b="1" dirty="0">
                <a:solidFill>
                  <a:schemeClr val="dk1"/>
                </a:solidFill>
                <a:latin typeface="Candara"/>
                <a:ea typeface="Candara"/>
                <a:cs typeface="Candara"/>
                <a:sym typeface="Candara"/>
              </a:rPr>
              <a:t> </a:t>
            </a:r>
            <a:r>
              <a:rPr lang="en" sz="1500" dirty="0">
                <a:solidFill>
                  <a:schemeClr val="dk1"/>
                </a:solidFill>
                <a:latin typeface="Candara"/>
                <a:ea typeface="Candara"/>
                <a:cs typeface="Candara"/>
                <a:sym typeface="Candara"/>
              </a:rPr>
              <a:t>will increase the lead time for severe storm warnings.</a:t>
            </a:r>
            <a:endParaRPr sz="1500" dirty="0">
              <a:solidFill>
                <a:schemeClr val="dk1"/>
              </a:solidFill>
              <a:latin typeface="Candara"/>
              <a:ea typeface="Candara"/>
              <a:cs typeface="Candara"/>
              <a:sym typeface="Candara"/>
            </a:endParaRPr>
          </a:p>
          <a:p>
            <a:pPr marL="38100" lvl="0" indent="0" algn="l" rtl="0">
              <a:lnSpc>
                <a:spcPct val="115000"/>
              </a:lnSpc>
              <a:spcBef>
                <a:spcPts val="0"/>
              </a:spcBef>
              <a:spcAft>
                <a:spcPts val="0"/>
              </a:spcAft>
              <a:buNone/>
            </a:pPr>
            <a:endParaRPr sz="1500" dirty="0">
              <a:solidFill>
                <a:schemeClr val="dk1"/>
              </a:solidFill>
              <a:latin typeface="Candara"/>
              <a:ea typeface="Candara"/>
              <a:cs typeface="Candara"/>
              <a:sym typeface="Candara"/>
            </a:endParaRPr>
          </a:p>
          <a:p>
            <a:pPr marL="38100" lvl="0" indent="0" algn="l" rtl="0">
              <a:lnSpc>
                <a:spcPct val="115000"/>
              </a:lnSpc>
              <a:spcBef>
                <a:spcPts val="0"/>
              </a:spcBef>
              <a:spcAft>
                <a:spcPts val="0"/>
              </a:spcAft>
              <a:buNone/>
            </a:pPr>
            <a:endParaRPr sz="1500" dirty="0">
              <a:solidFill>
                <a:schemeClr val="dk1"/>
              </a:solidFill>
              <a:latin typeface="Candara"/>
              <a:ea typeface="Candara"/>
              <a:cs typeface="Candara"/>
              <a:sym typeface="Candara"/>
            </a:endParaRPr>
          </a:p>
          <a:p>
            <a:pPr marL="38100" lvl="0" indent="0" algn="l" rtl="0">
              <a:lnSpc>
                <a:spcPct val="115000"/>
              </a:lnSpc>
              <a:spcBef>
                <a:spcPts val="0"/>
              </a:spcBef>
              <a:spcAft>
                <a:spcPts val="0"/>
              </a:spcAft>
              <a:buNone/>
            </a:pPr>
            <a:endParaRPr sz="1500" dirty="0">
              <a:solidFill>
                <a:schemeClr val="dk1"/>
              </a:solidFill>
              <a:latin typeface="Candara"/>
              <a:ea typeface="Candara"/>
              <a:cs typeface="Candara"/>
              <a:sym typeface="Candara"/>
            </a:endParaRPr>
          </a:p>
          <a:p>
            <a:pPr marL="0" lvl="0" indent="0" algn="l" rtl="0">
              <a:lnSpc>
                <a:spcPct val="115000"/>
              </a:lnSpc>
              <a:spcBef>
                <a:spcPts val="0"/>
              </a:spcBef>
              <a:spcAft>
                <a:spcPts val="0"/>
              </a:spcAft>
              <a:buNone/>
            </a:pPr>
            <a:endParaRPr sz="1600" dirty="0">
              <a:solidFill>
                <a:schemeClr val="dk1"/>
              </a:solidFill>
              <a:latin typeface="Candara"/>
              <a:ea typeface="Candara"/>
              <a:cs typeface="Candara"/>
              <a:sym typeface="Candara"/>
            </a:endParaRPr>
          </a:p>
          <a:p>
            <a:pPr marL="0" lvl="0" indent="0" algn="l" rtl="0">
              <a:spcBef>
                <a:spcPts val="0"/>
              </a:spcBef>
              <a:spcAft>
                <a:spcPts val="0"/>
              </a:spcAft>
              <a:buNone/>
            </a:pPr>
            <a:endParaRPr sz="1300" dirty="0">
              <a:solidFill>
                <a:schemeClr val="dk1"/>
              </a:solidFill>
              <a:latin typeface="Candara"/>
              <a:ea typeface="Candara"/>
              <a:cs typeface="Candara"/>
              <a:sym typeface="Candara"/>
            </a:endParaRPr>
          </a:p>
          <a:p>
            <a:pPr marL="0" lvl="0" indent="0" algn="l" rtl="0">
              <a:spcBef>
                <a:spcPts val="0"/>
              </a:spcBef>
              <a:spcAft>
                <a:spcPts val="0"/>
              </a:spcAft>
              <a:buNone/>
            </a:pPr>
            <a:endParaRPr sz="1300" dirty="0">
              <a:solidFill>
                <a:schemeClr val="dk1"/>
              </a:solidFill>
              <a:latin typeface="Candara"/>
              <a:ea typeface="Candara"/>
              <a:cs typeface="Candara"/>
              <a:sym typeface="Candara"/>
            </a:endParaRPr>
          </a:p>
          <a:p>
            <a:pPr marL="0" lvl="0" indent="0" algn="l" rtl="0">
              <a:spcBef>
                <a:spcPts val="0"/>
              </a:spcBef>
              <a:spcAft>
                <a:spcPts val="0"/>
              </a:spcAft>
              <a:buNone/>
            </a:pPr>
            <a:endParaRPr sz="1300" dirty="0">
              <a:solidFill>
                <a:schemeClr val="dk1"/>
              </a:solidFill>
              <a:latin typeface="Candara"/>
              <a:ea typeface="Candara"/>
              <a:cs typeface="Candara"/>
              <a:sym typeface="Candara"/>
            </a:endParaRPr>
          </a:p>
          <a:p>
            <a:pPr marL="0" lvl="0" indent="0" algn="l" rtl="0">
              <a:spcBef>
                <a:spcPts val="0"/>
              </a:spcBef>
              <a:spcAft>
                <a:spcPts val="0"/>
              </a:spcAft>
              <a:buNone/>
            </a:pPr>
            <a:r>
              <a:rPr lang="en" sz="1300" dirty="0">
                <a:solidFill>
                  <a:schemeClr val="dk1"/>
                </a:solidFill>
                <a:latin typeface="Candara"/>
                <a:ea typeface="Candara"/>
                <a:cs typeface="Candara"/>
                <a:sym typeface="Candara"/>
              </a:rPr>
              <a:t>Artificial Intelligence - driven models like “</a:t>
            </a:r>
            <a:r>
              <a:rPr lang="en" sz="1300" dirty="0" err="1">
                <a:solidFill>
                  <a:schemeClr val="dk1"/>
                </a:solidFill>
                <a:latin typeface="Candara"/>
                <a:ea typeface="Candara"/>
                <a:cs typeface="Candara"/>
                <a:sym typeface="Candara"/>
              </a:rPr>
              <a:t>ProbSevere</a:t>
            </a:r>
            <a:r>
              <a:rPr lang="en" sz="1300" dirty="0">
                <a:solidFill>
                  <a:schemeClr val="dk1"/>
                </a:solidFill>
                <a:latin typeface="Candara"/>
                <a:ea typeface="Candara"/>
                <a:cs typeface="Candara"/>
                <a:sym typeface="Candara"/>
              </a:rPr>
              <a:t>” will forecast the likelihood of severe convective weather, winds, hail, and tornadoes using terrestrial lightning and radar observations along with the GeoXO Imager and Lightning Mapper data, and NWP models fed by the GeoXO Sounder.</a:t>
            </a:r>
            <a:endParaRPr sz="900" dirty="0">
              <a:latin typeface="Candara"/>
              <a:ea typeface="Candara"/>
              <a:cs typeface="Candara"/>
              <a:sym typeface="Candara"/>
            </a:endParaRPr>
          </a:p>
        </p:txBody>
      </p:sp>
      <p:pic>
        <p:nvPicPr>
          <p:cNvPr id="315" name="Google Shape;315;p48"/>
          <p:cNvPicPr preferRelativeResize="0"/>
          <p:nvPr/>
        </p:nvPicPr>
        <p:blipFill>
          <a:blip r:embed="rId4">
            <a:alphaModFix/>
          </a:blip>
          <a:stretch>
            <a:fillRect/>
          </a:stretch>
        </p:blipFill>
        <p:spPr>
          <a:xfrm>
            <a:off x="4974325" y="1982200"/>
            <a:ext cx="3429675" cy="1565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5"/>
          <p:cNvSpPr txBox="1">
            <a:spLocks noGrp="1"/>
          </p:cNvSpPr>
          <p:nvPr>
            <p:ph type="title"/>
          </p:nvPr>
        </p:nvSpPr>
        <p:spPr>
          <a:xfrm>
            <a:off x="628650" y="273844"/>
            <a:ext cx="7886700" cy="7029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dk1"/>
              </a:buClr>
              <a:buSzPts val="1400"/>
              <a:buNone/>
            </a:pPr>
            <a:r>
              <a:rPr lang="en-US" sz="3300" dirty="0">
                <a:latin typeface="Candara"/>
                <a:ea typeface="Candara"/>
                <a:cs typeface="Candara"/>
                <a:sym typeface="Candara"/>
              </a:rPr>
              <a:t>Topics</a:t>
            </a:r>
            <a:endParaRPr sz="3300" dirty="0">
              <a:latin typeface="Candara"/>
              <a:ea typeface="Candara"/>
              <a:cs typeface="Candara"/>
              <a:sym typeface="Candara"/>
            </a:endParaRPr>
          </a:p>
        </p:txBody>
      </p:sp>
      <p:sp>
        <p:nvSpPr>
          <p:cNvPr id="160" name="Google Shape;160;p35"/>
          <p:cNvSpPr txBox="1">
            <a:spLocks noGrp="1"/>
          </p:cNvSpPr>
          <p:nvPr>
            <p:ph type="body" idx="1"/>
          </p:nvPr>
        </p:nvSpPr>
        <p:spPr>
          <a:xfrm>
            <a:off x="628650" y="976744"/>
            <a:ext cx="7886700" cy="3414300"/>
          </a:xfrm>
          <a:prstGeom prst="rect">
            <a:avLst/>
          </a:prstGeom>
          <a:noFill/>
          <a:ln>
            <a:noFill/>
          </a:ln>
        </p:spPr>
        <p:txBody>
          <a:bodyPr spcFirstLastPara="1" wrap="square" lIns="68575" tIns="34275" rIns="68575" bIns="34275" anchor="t" anchorCtr="0">
            <a:noAutofit/>
          </a:bodyPr>
          <a:lstStyle/>
          <a:p>
            <a:pPr marL="254000" lvl="0" indent="-254000" algn="l" rtl="0">
              <a:lnSpc>
                <a:spcPct val="90000"/>
              </a:lnSpc>
              <a:spcBef>
                <a:spcPts val="800"/>
              </a:spcBef>
              <a:spcAft>
                <a:spcPts val="0"/>
              </a:spcAft>
              <a:buSzPts val="2000"/>
              <a:buFont typeface="Candara"/>
              <a:buChar char="•"/>
            </a:pPr>
            <a:r>
              <a:rPr lang="en-US" sz="1800" dirty="0"/>
              <a:t>Introduction to NOAA’s Geostationary Satellites</a:t>
            </a:r>
          </a:p>
          <a:p>
            <a:pPr marL="254000" lvl="0" indent="-254000" algn="l" rtl="0">
              <a:lnSpc>
                <a:spcPct val="90000"/>
              </a:lnSpc>
              <a:spcBef>
                <a:spcPts val="800"/>
              </a:spcBef>
              <a:spcAft>
                <a:spcPts val="0"/>
              </a:spcAft>
              <a:buSzPts val="2000"/>
              <a:buFont typeface="Candara"/>
              <a:buChar char="•"/>
            </a:pPr>
            <a:r>
              <a:rPr lang="en" sz="1800" dirty="0"/>
              <a:t>Geostationary Extended Observations (</a:t>
            </a:r>
            <a:r>
              <a:rPr lang="en-US" sz="1800" dirty="0"/>
              <a:t>GeoXO) Program</a:t>
            </a:r>
            <a:endParaRPr lang="en" sz="1800" dirty="0"/>
          </a:p>
          <a:p>
            <a:pPr marL="711200" lvl="1" indent="-254000">
              <a:lnSpc>
                <a:spcPct val="90000"/>
              </a:lnSpc>
              <a:spcBef>
                <a:spcPts val="800"/>
              </a:spcBef>
              <a:buSzPts val="2000"/>
              <a:buFont typeface="Candara"/>
              <a:buChar char="•"/>
            </a:pPr>
            <a:r>
              <a:rPr lang="en-US" dirty="0"/>
              <a:t>Definition Process</a:t>
            </a:r>
          </a:p>
          <a:p>
            <a:pPr marL="711200" lvl="1" indent="-254000">
              <a:lnSpc>
                <a:spcPct val="90000"/>
              </a:lnSpc>
              <a:spcBef>
                <a:spcPts val="800"/>
              </a:spcBef>
              <a:buSzPts val="2000"/>
              <a:buFont typeface="Candara"/>
              <a:buChar char="•"/>
            </a:pPr>
            <a:r>
              <a:rPr lang="en-US" dirty="0"/>
              <a:t>Mission Concept and Architecture</a:t>
            </a:r>
          </a:p>
          <a:p>
            <a:pPr marL="711200" lvl="1" indent="-254000">
              <a:lnSpc>
                <a:spcPct val="90000"/>
              </a:lnSpc>
              <a:spcBef>
                <a:spcPts val="800"/>
              </a:spcBef>
              <a:buSzPts val="2000"/>
              <a:buFont typeface="Candara"/>
              <a:buChar char="•"/>
            </a:pPr>
            <a:r>
              <a:rPr lang="en-US" dirty="0"/>
              <a:t>Program Cost and Schedule Estimates</a:t>
            </a:r>
          </a:p>
          <a:p>
            <a:pPr marL="711200" lvl="1" indent="-254000">
              <a:lnSpc>
                <a:spcPct val="90000"/>
              </a:lnSpc>
              <a:spcBef>
                <a:spcPts val="800"/>
              </a:spcBef>
              <a:buSzPts val="2000"/>
              <a:buFont typeface="Candara"/>
              <a:buChar char="•"/>
            </a:pPr>
            <a:r>
              <a:rPr lang="en-US" dirty="0"/>
              <a:t>Program Life Cycle and Decision Gates</a:t>
            </a:r>
          </a:p>
          <a:p>
            <a:pPr marL="711200" lvl="1" indent="-254000">
              <a:lnSpc>
                <a:spcPct val="90000"/>
              </a:lnSpc>
              <a:spcBef>
                <a:spcPts val="800"/>
              </a:spcBef>
              <a:buSzPts val="2000"/>
              <a:buFont typeface="Candara"/>
              <a:buChar char="•"/>
            </a:pPr>
            <a:r>
              <a:rPr lang="en-US" dirty="0"/>
              <a:t>Next Steps</a:t>
            </a:r>
          </a:p>
          <a:p>
            <a:pPr marL="711200" lvl="1" indent="-254000">
              <a:lnSpc>
                <a:spcPct val="90000"/>
              </a:lnSpc>
              <a:spcBef>
                <a:spcPts val="800"/>
              </a:spcBef>
              <a:buSzPts val="2000"/>
              <a:buFont typeface="Candara"/>
              <a:buChar char="•"/>
            </a:pPr>
            <a:endParaRPr sz="15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49"/>
          <p:cNvSpPr txBox="1">
            <a:spLocks noGrp="1"/>
          </p:cNvSpPr>
          <p:nvPr>
            <p:ph type="title"/>
          </p:nvPr>
        </p:nvSpPr>
        <p:spPr>
          <a:xfrm>
            <a:off x="415636" y="273844"/>
            <a:ext cx="8167200" cy="6846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dk1"/>
              </a:buClr>
              <a:buSzPts val="1400"/>
              <a:buNone/>
            </a:pPr>
            <a:r>
              <a:rPr lang="en">
                <a:latin typeface="Candara"/>
                <a:ea typeface="Candara"/>
                <a:cs typeface="Candara"/>
                <a:sym typeface="Candara"/>
              </a:rPr>
              <a:t>Recommended GeoXO Capabilities</a:t>
            </a:r>
            <a:endParaRPr>
              <a:latin typeface="Candara"/>
              <a:ea typeface="Candara"/>
              <a:cs typeface="Candara"/>
              <a:sym typeface="Candara"/>
            </a:endParaRPr>
          </a:p>
        </p:txBody>
      </p:sp>
      <p:graphicFrame>
        <p:nvGraphicFramePr>
          <p:cNvPr id="321" name="Google Shape;321;p49"/>
          <p:cNvGraphicFramePr/>
          <p:nvPr>
            <p:extLst>
              <p:ext uri="{D42A27DB-BD31-4B8C-83A1-F6EECF244321}">
                <p14:modId xmlns:p14="http://schemas.microsoft.com/office/powerpoint/2010/main" val="2826376435"/>
              </p:ext>
            </p:extLst>
          </p:nvPr>
        </p:nvGraphicFramePr>
        <p:xfrm>
          <a:off x="244643" y="1064548"/>
          <a:ext cx="8654700" cy="3014425"/>
        </p:xfrm>
        <a:graphic>
          <a:graphicData uri="http://schemas.openxmlformats.org/drawingml/2006/table">
            <a:tbl>
              <a:tblPr firstRow="1" bandRow="1">
                <a:noFill/>
                <a:tableStyleId>{89E8F8FE-AED0-4387-AF76-DA06A6B237B7}</a:tableStyleId>
              </a:tblPr>
              <a:tblGrid>
                <a:gridCol w="2884900">
                  <a:extLst>
                    <a:ext uri="{9D8B030D-6E8A-4147-A177-3AD203B41FA5}">
                      <a16:colId xmlns:a16="http://schemas.microsoft.com/office/drawing/2014/main" val="20000"/>
                    </a:ext>
                  </a:extLst>
                </a:gridCol>
                <a:gridCol w="2884900">
                  <a:extLst>
                    <a:ext uri="{9D8B030D-6E8A-4147-A177-3AD203B41FA5}">
                      <a16:colId xmlns:a16="http://schemas.microsoft.com/office/drawing/2014/main" val="20001"/>
                    </a:ext>
                  </a:extLst>
                </a:gridCol>
                <a:gridCol w="2884900">
                  <a:extLst>
                    <a:ext uri="{9D8B030D-6E8A-4147-A177-3AD203B41FA5}">
                      <a16:colId xmlns:a16="http://schemas.microsoft.com/office/drawing/2014/main" val="20002"/>
                    </a:ext>
                  </a:extLst>
                </a:gridCol>
              </a:tblGrid>
              <a:tr h="494000">
                <a:tc>
                  <a:txBody>
                    <a:bodyPr/>
                    <a:lstStyle/>
                    <a:p>
                      <a:pPr marL="0" marR="0" lvl="0" indent="0" algn="ctr" rtl="0">
                        <a:lnSpc>
                          <a:spcPct val="100000"/>
                        </a:lnSpc>
                        <a:spcBef>
                          <a:spcPts val="0"/>
                        </a:spcBef>
                        <a:spcAft>
                          <a:spcPts val="0"/>
                        </a:spcAft>
                        <a:buNone/>
                      </a:pPr>
                      <a:r>
                        <a:rPr lang="en" sz="1500" u="none" strike="noStrike" cap="none">
                          <a:latin typeface="Candara"/>
                          <a:ea typeface="Candara"/>
                          <a:cs typeface="Candara"/>
                          <a:sym typeface="Candara"/>
                        </a:rPr>
                        <a:t>Continuity of Weather Services</a:t>
                      </a:r>
                      <a:endParaRPr sz="1100">
                        <a:latin typeface="Candara"/>
                        <a:ea typeface="Candara"/>
                        <a:cs typeface="Candara"/>
                        <a:sym typeface="Candara"/>
                      </a:endParaRPr>
                    </a:p>
                  </a:txBody>
                  <a:tcPr marL="68600" marR="68600" marT="34300" marB="34300"/>
                </a:tc>
                <a:tc>
                  <a:txBody>
                    <a:bodyPr/>
                    <a:lstStyle/>
                    <a:p>
                      <a:pPr marL="0" marR="0" lvl="0" indent="0" algn="ctr" rtl="0">
                        <a:lnSpc>
                          <a:spcPct val="100000"/>
                        </a:lnSpc>
                        <a:spcBef>
                          <a:spcPts val="0"/>
                        </a:spcBef>
                        <a:spcAft>
                          <a:spcPts val="0"/>
                        </a:spcAft>
                        <a:buNone/>
                      </a:pPr>
                      <a:r>
                        <a:rPr lang="en" sz="1500" u="none" strike="noStrike" cap="none">
                          <a:latin typeface="Candara"/>
                          <a:ea typeface="Candara"/>
                          <a:cs typeface="Candara"/>
                          <a:sym typeface="Candara"/>
                        </a:rPr>
                        <a:t>Enhancements for Weather Services</a:t>
                      </a:r>
                      <a:endParaRPr sz="1100">
                        <a:latin typeface="Candara"/>
                        <a:ea typeface="Candara"/>
                        <a:cs typeface="Candara"/>
                        <a:sym typeface="Candara"/>
                      </a:endParaRPr>
                    </a:p>
                  </a:txBody>
                  <a:tcPr marL="68600" marR="68600" marT="34300" marB="34300"/>
                </a:tc>
                <a:tc>
                  <a:txBody>
                    <a:bodyPr/>
                    <a:lstStyle/>
                    <a:p>
                      <a:pPr marL="0" marR="0" lvl="0" indent="0" algn="ctr" rtl="0">
                        <a:lnSpc>
                          <a:spcPct val="100000"/>
                        </a:lnSpc>
                        <a:spcBef>
                          <a:spcPts val="0"/>
                        </a:spcBef>
                        <a:spcAft>
                          <a:spcPts val="0"/>
                        </a:spcAft>
                        <a:buNone/>
                      </a:pPr>
                      <a:r>
                        <a:rPr lang="en" sz="1500" u="none" strike="noStrike" cap="none">
                          <a:latin typeface="Candara"/>
                          <a:ea typeface="Candara"/>
                          <a:cs typeface="Candara"/>
                          <a:sym typeface="Candara"/>
                        </a:rPr>
                        <a:t>Enhancements for Oceans, Coasts, and Climate Services</a:t>
                      </a:r>
                      <a:endParaRPr sz="1100">
                        <a:latin typeface="Candara"/>
                        <a:ea typeface="Candara"/>
                        <a:cs typeface="Candara"/>
                        <a:sym typeface="Candara"/>
                      </a:endParaRPr>
                    </a:p>
                  </a:txBody>
                  <a:tcPr marL="68600" marR="68600" marT="34300" marB="34300"/>
                </a:tc>
                <a:extLst>
                  <a:ext uri="{0D108BD9-81ED-4DB2-BD59-A6C34878D82A}">
                    <a16:rowId xmlns:a16="http://schemas.microsoft.com/office/drawing/2014/main" val="10000"/>
                  </a:ext>
                </a:extLst>
              </a:tr>
              <a:tr h="2488625">
                <a:tc>
                  <a:txBody>
                    <a:bodyPr/>
                    <a:lstStyle/>
                    <a:p>
                      <a:pPr marL="254000" marR="0" lvl="0" indent="-254000" algn="l" rtl="0">
                        <a:lnSpc>
                          <a:spcPct val="100000"/>
                        </a:lnSpc>
                        <a:spcBef>
                          <a:spcPts val="0"/>
                        </a:spcBef>
                        <a:spcAft>
                          <a:spcPts val="0"/>
                        </a:spcAft>
                        <a:buClr>
                          <a:srgbClr val="000000"/>
                        </a:buClr>
                        <a:buSzPts val="1400"/>
                        <a:buFont typeface="Candara"/>
                        <a:buChar char="•"/>
                      </a:pPr>
                      <a:r>
                        <a:rPr lang="en" sz="1400" u="none" strike="noStrike" cap="none">
                          <a:latin typeface="Candara"/>
                          <a:ea typeface="Candara"/>
                          <a:cs typeface="Candara"/>
                          <a:sym typeface="Candara"/>
                        </a:rPr>
                        <a:t>Visible/Infrared Imager</a:t>
                      </a:r>
                      <a:endParaRPr sz="1100">
                        <a:latin typeface="Candara"/>
                        <a:ea typeface="Candara"/>
                        <a:cs typeface="Candara"/>
                        <a:sym typeface="Candara"/>
                      </a:endParaRPr>
                    </a:p>
                    <a:p>
                      <a:pPr marL="254000" marR="0" lvl="0" indent="-254000" algn="l" rtl="0">
                        <a:lnSpc>
                          <a:spcPct val="100000"/>
                        </a:lnSpc>
                        <a:spcBef>
                          <a:spcPts val="0"/>
                        </a:spcBef>
                        <a:spcAft>
                          <a:spcPts val="0"/>
                        </a:spcAft>
                        <a:buClr>
                          <a:srgbClr val="000000"/>
                        </a:buClr>
                        <a:buSzPts val="1400"/>
                        <a:buFont typeface="Candara"/>
                        <a:buChar char="•"/>
                      </a:pPr>
                      <a:r>
                        <a:rPr lang="en" sz="1400" u="none" strike="noStrike" cap="none">
                          <a:latin typeface="Candara"/>
                          <a:ea typeface="Candara"/>
                          <a:cs typeface="Candara"/>
                          <a:sym typeface="Candara"/>
                        </a:rPr>
                        <a:t>Lightning Mapper (LM)</a:t>
                      </a:r>
                      <a:endParaRPr sz="1100">
                        <a:latin typeface="Candara"/>
                        <a:ea typeface="Candara"/>
                        <a:cs typeface="Candara"/>
                        <a:sym typeface="Candara"/>
                      </a:endParaRPr>
                    </a:p>
                    <a:p>
                      <a:pPr marL="254000" marR="0" lvl="0" indent="-254000" algn="l" rtl="0">
                        <a:lnSpc>
                          <a:spcPct val="100000"/>
                        </a:lnSpc>
                        <a:spcBef>
                          <a:spcPts val="0"/>
                        </a:spcBef>
                        <a:spcAft>
                          <a:spcPts val="0"/>
                        </a:spcAft>
                        <a:buClr>
                          <a:srgbClr val="000000"/>
                        </a:buClr>
                        <a:buSzPts val="1400"/>
                        <a:buFont typeface="Candara"/>
                        <a:buChar char="•"/>
                      </a:pPr>
                      <a:r>
                        <a:rPr lang="en" sz="1400" u="none" strike="noStrike" cap="none">
                          <a:solidFill>
                            <a:srgbClr val="000000"/>
                          </a:solidFill>
                          <a:latin typeface="Candara"/>
                          <a:ea typeface="Candara"/>
                          <a:cs typeface="Candara"/>
                          <a:sym typeface="Candara"/>
                        </a:rPr>
                        <a:t>Receipt/relay of signals from Data Collection System (DCS) platforms</a:t>
                      </a:r>
                      <a:endParaRPr sz="1100">
                        <a:latin typeface="Candara"/>
                        <a:ea typeface="Candara"/>
                        <a:cs typeface="Candara"/>
                        <a:sym typeface="Candara"/>
                      </a:endParaRPr>
                    </a:p>
                    <a:p>
                      <a:pPr marL="254000" marR="0" lvl="0" indent="-254000" algn="l" rtl="0">
                        <a:lnSpc>
                          <a:spcPct val="100000"/>
                        </a:lnSpc>
                        <a:spcBef>
                          <a:spcPts val="0"/>
                        </a:spcBef>
                        <a:spcAft>
                          <a:spcPts val="0"/>
                        </a:spcAft>
                        <a:buClr>
                          <a:srgbClr val="000000"/>
                        </a:buClr>
                        <a:buSzPts val="1400"/>
                        <a:buFont typeface="Candara"/>
                        <a:buChar char="•"/>
                      </a:pPr>
                      <a:r>
                        <a:rPr lang="en" sz="1400" u="none" strike="noStrike" cap="none">
                          <a:solidFill>
                            <a:srgbClr val="000000"/>
                          </a:solidFill>
                          <a:latin typeface="Candara"/>
                          <a:ea typeface="Candara"/>
                          <a:cs typeface="Candara"/>
                          <a:sym typeface="Candara"/>
                        </a:rPr>
                        <a:t>Data rebroadcast using commercial services for DCS, High Rate Information Transmission (HRIT), Emergency Managers Weather Info Network (EMWIN), Imagery</a:t>
                      </a:r>
                      <a:endParaRPr sz="1400" u="none" strike="noStrike" cap="none">
                        <a:latin typeface="Candara"/>
                        <a:ea typeface="Candara"/>
                        <a:cs typeface="Candara"/>
                        <a:sym typeface="Candara"/>
                      </a:endParaRPr>
                    </a:p>
                  </a:txBody>
                  <a:tcPr marL="68600" marR="68600" marT="34300" marB="34300"/>
                </a:tc>
                <a:tc>
                  <a:txBody>
                    <a:bodyPr/>
                    <a:lstStyle/>
                    <a:p>
                      <a:pPr marL="254000" marR="0" lvl="0" indent="-254000" algn="l" rtl="0">
                        <a:lnSpc>
                          <a:spcPct val="100000"/>
                        </a:lnSpc>
                        <a:spcBef>
                          <a:spcPts val="0"/>
                        </a:spcBef>
                        <a:spcAft>
                          <a:spcPts val="0"/>
                        </a:spcAft>
                        <a:buClr>
                          <a:srgbClr val="000000"/>
                        </a:buClr>
                        <a:buSzPts val="1400"/>
                        <a:buFont typeface="Candara"/>
                        <a:buChar char="•"/>
                      </a:pPr>
                      <a:r>
                        <a:rPr lang="en" sz="1400" u="none" strike="noStrike" cap="none">
                          <a:latin typeface="Candara"/>
                          <a:ea typeface="Candara"/>
                          <a:cs typeface="Candara"/>
                          <a:sym typeface="Candara"/>
                        </a:rPr>
                        <a:t>Hyperspectral IR Sounder</a:t>
                      </a:r>
                      <a:endParaRPr sz="1100">
                        <a:latin typeface="Candara"/>
                        <a:ea typeface="Candara"/>
                        <a:cs typeface="Candara"/>
                        <a:sym typeface="Candara"/>
                      </a:endParaRPr>
                    </a:p>
                    <a:p>
                      <a:pPr marL="254000" marR="0" lvl="0" indent="-254000" algn="l" rtl="0">
                        <a:lnSpc>
                          <a:spcPct val="100000"/>
                        </a:lnSpc>
                        <a:spcBef>
                          <a:spcPts val="0"/>
                        </a:spcBef>
                        <a:spcAft>
                          <a:spcPts val="0"/>
                        </a:spcAft>
                        <a:buClr>
                          <a:srgbClr val="000000"/>
                        </a:buClr>
                        <a:buSzPts val="1400"/>
                        <a:buFont typeface="Candara"/>
                        <a:buChar char="•"/>
                      </a:pPr>
                      <a:r>
                        <a:rPr lang="en" sz="1400" u="none" strike="noStrike" cap="none">
                          <a:latin typeface="Candara"/>
                          <a:ea typeface="Candara"/>
                          <a:cs typeface="Candara"/>
                          <a:sym typeface="Candara"/>
                        </a:rPr>
                        <a:t>Day/Night Visible Imager</a:t>
                      </a:r>
                      <a:endParaRPr sz="1100">
                        <a:latin typeface="Candara"/>
                        <a:ea typeface="Candara"/>
                        <a:cs typeface="Candara"/>
                        <a:sym typeface="Candara"/>
                      </a:endParaRPr>
                    </a:p>
                    <a:p>
                      <a:pPr marL="254000" marR="0" lvl="0" indent="-254000" algn="l" rtl="0">
                        <a:lnSpc>
                          <a:spcPct val="100000"/>
                        </a:lnSpc>
                        <a:spcBef>
                          <a:spcPts val="0"/>
                        </a:spcBef>
                        <a:spcAft>
                          <a:spcPts val="0"/>
                        </a:spcAft>
                        <a:buClr>
                          <a:srgbClr val="000000"/>
                        </a:buClr>
                        <a:buSzPts val="1400"/>
                        <a:buFont typeface="Candara"/>
                        <a:buChar char="•"/>
                      </a:pPr>
                      <a:r>
                        <a:rPr lang="en" sz="1400" u="none" strike="noStrike" cap="none">
                          <a:latin typeface="Candara"/>
                          <a:ea typeface="Candara"/>
                          <a:cs typeface="Candara"/>
                          <a:sym typeface="Candara"/>
                        </a:rPr>
                        <a:t>Spatial and spectral resolution improvements for Imager</a:t>
                      </a:r>
                      <a:endParaRPr sz="1100">
                        <a:latin typeface="Candara"/>
                        <a:ea typeface="Candara"/>
                        <a:cs typeface="Candara"/>
                        <a:sym typeface="Candara"/>
                      </a:endParaRPr>
                    </a:p>
                    <a:p>
                      <a:pPr marL="254000" marR="0" lvl="0" indent="-254000" algn="l" rtl="0">
                        <a:lnSpc>
                          <a:spcPct val="100000"/>
                        </a:lnSpc>
                        <a:spcBef>
                          <a:spcPts val="0"/>
                        </a:spcBef>
                        <a:spcAft>
                          <a:spcPts val="0"/>
                        </a:spcAft>
                        <a:buClr>
                          <a:srgbClr val="000000"/>
                        </a:buClr>
                        <a:buSzPts val="1400"/>
                        <a:buFont typeface="Candara"/>
                        <a:buChar char="•"/>
                      </a:pPr>
                      <a:r>
                        <a:rPr lang="en" sz="1400" u="none" strike="noStrike" cap="none">
                          <a:latin typeface="Candara"/>
                          <a:ea typeface="Candara"/>
                          <a:cs typeface="Candara"/>
                          <a:sym typeface="Candara"/>
                        </a:rPr>
                        <a:t>Spatial resolution improvement for Lightning Mapper</a:t>
                      </a:r>
                      <a:endParaRPr sz="1100">
                        <a:latin typeface="Candara"/>
                        <a:ea typeface="Candara"/>
                        <a:cs typeface="Candara"/>
                        <a:sym typeface="Candara"/>
                      </a:endParaRPr>
                    </a:p>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andara"/>
                        <a:ea typeface="Candara"/>
                        <a:cs typeface="Candara"/>
                        <a:sym typeface="Candara"/>
                      </a:endParaRPr>
                    </a:p>
                  </a:txBody>
                  <a:tcPr marL="68600" marR="68600" marT="34300" marB="34300"/>
                </a:tc>
                <a:tc>
                  <a:txBody>
                    <a:bodyPr/>
                    <a:lstStyle/>
                    <a:p>
                      <a:pPr marL="254000" marR="0" lvl="0" indent="-254000" algn="l" rtl="0">
                        <a:lnSpc>
                          <a:spcPct val="100000"/>
                        </a:lnSpc>
                        <a:spcBef>
                          <a:spcPts val="0"/>
                        </a:spcBef>
                        <a:spcAft>
                          <a:spcPts val="0"/>
                        </a:spcAft>
                        <a:buClr>
                          <a:srgbClr val="000000"/>
                        </a:buClr>
                        <a:buSzPts val="1400"/>
                        <a:buFont typeface="Candara"/>
                        <a:buChar char="•"/>
                      </a:pPr>
                      <a:r>
                        <a:rPr lang="en" sz="1400" u="none" strike="noStrike" cap="none" dirty="0">
                          <a:latin typeface="Candara"/>
                          <a:ea typeface="Candara"/>
                          <a:cs typeface="Candara"/>
                          <a:sym typeface="Candara"/>
                        </a:rPr>
                        <a:t>Ocean Color (OC) Instrument</a:t>
                      </a:r>
                      <a:endParaRPr sz="1100" dirty="0">
                        <a:latin typeface="Candara"/>
                        <a:ea typeface="Candara"/>
                        <a:cs typeface="Candara"/>
                        <a:sym typeface="Candara"/>
                      </a:endParaRPr>
                    </a:p>
                    <a:p>
                      <a:pPr marL="254000" marR="0" lvl="0" indent="-254000" algn="l" rtl="0">
                        <a:lnSpc>
                          <a:spcPct val="100000"/>
                        </a:lnSpc>
                        <a:spcBef>
                          <a:spcPts val="0"/>
                        </a:spcBef>
                        <a:spcAft>
                          <a:spcPts val="0"/>
                        </a:spcAft>
                        <a:buClr>
                          <a:srgbClr val="000000"/>
                        </a:buClr>
                        <a:buSzPts val="1400"/>
                        <a:buFont typeface="Candara"/>
                        <a:buChar char="•"/>
                      </a:pPr>
                      <a:r>
                        <a:rPr lang="en" sz="1400" u="none" strike="noStrike" cap="none" dirty="0">
                          <a:latin typeface="Candara"/>
                          <a:ea typeface="Candara"/>
                          <a:cs typeface="Candara"/>
                          <a:sym typeface="Candara"/>
                        </a:rPr>
                        <a:t>Atmospheric Composition (AC)  Instrument</a:t>
                      </a:r>
                      <a:endParaRPr sz="1100" dirty="0">
                        <a:latin typeface="Candara"/>
                        <a:ea typeface="Candara"/>
                        <a:cs typeface="Candara"/>
                        <a:sym typeface="Candara"/>
                      </a:endParaRPr>
                    </a:p>
                  </a:txBody>
                  <a:tcPr marL="68600" marR="68600" marT="34300" marB="34300"/>
                </a:tc>
                <a:extLst>
                  <a:ext uri="{0D108BD9-81ED-4DB2-BD59-A6C34878D82A}">
                    <a16:rowId xmlns:a16="http://schemas.microsoft.com/office/drawing/2014/main" val="10001"/>
                  </a:ext>
                </a:extLst>
              </a:tr>
            </a:tbl>
          </a:graphicData>
        </a:graphic>
      </p:graphicFrame>
      <p:pic>
        <p:nvPicPr>
          <p:cNvPr id="322" name="Google Shape;322;p49"/>
          <p:cNvPicPr preferRelativeResize="0"/>
          <p:nvPr/>
        </p:nvPicPr>
        <p:blipFill rotWithShape="1">
          <a:blip r:embed="rId3">
            <a:alphaModFix/>
          </a:blip>
          <a:srcRect/>
          <a:stretch/>
        </p:blipFill>
        <p:spPr>
          <a:xfrm>
            <a:off x="6478920" y="2571751"/>
            <a:ext cx="2344233" cy="2102100"/>
          </a:xfrm>
          <a:prstGeom prst="rect">
            <a:avLst/>
          </a:prstGeom>
          <a:noFill/>
          <a:ln>
            <a:noFill/>
          </a:ln>
        </p:spPr>
      </p:pic>
      <p:sp>
        <p:nvSpPr>
          <p:cNvPr id="323" name="Google Shape;323;p49"/>
          <p:cNvSpPr txBox="1"/>
          <p:nvPr/>
        </p:nvSpPr>
        <p:spPr>
          <a:xfrm>
            <a:off x="1548775" y="4185075"/>
            <a:ext cx="4920000" cy="469500"/>
          </a:xfrm>
          <a:prstGeom prst="rect">
            <a:avLst/>
          </a:prstGeom>
          <a:noFill/>
          <a:ln>
            <a:noFill/>
          </a:ln>
        </p:spPr>
        <p:txBody>
          <a:bodyPr spcFirstLastPara="1" wrap="square" lIns="68575" tIns="34275" rIns="68575" bIns="34275"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 sz="1300" b="1" i="1" u="none" strike="noStrike" cap="none">
                <a:solidFill>
                  <a:schemeClr val="dk1"/>
                </a:solidFill>
                <a:latin typeface="Candara"/>
                <a:ea typeface="Candara"/>
                <a:cs typeface="Candara"/>
                <a:sym typeface="Candara"/>
              </a:rPr>
              <a:t>GeoXO AC and OC Instruments will build on experience from NASA research instruments; shown here: NASA’s TEMPO, launching in 2022.</a:t>
            </a:r>
            <a:endParaRPr sz="1300" i="0" u="none" strike="noStrike" cap="none">
              <a:solidFill>
                <a:schemeClr val="dk1"/>
              </a:solidFill>
              <a:latin typeface="Candara"/>
              <a:ea typeface="Candara"/>
              <a:cs typeface="Candara"/>
              <a:sym typeface="Candar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pic>
        <p:nvPicPr>
          <p:cNvPr id="328" name="Google Shape;328;p50"/>
          <p:cNvPicPr preferRelativeResize="0"/>
          <p:nvPr/>
        </p:nvPicPr>
        <p:blipFill>
          <a:blip r:embed="rId3">
            <a:alphaModFix/>
          </a:blip>
          <a:stretch>
            <a:fillRect/>
          </a:stretch>
        </p:blipFill>
        <p:spPr>
          <a:xfrm>
            <a:off x="-37738" y="-67100"/>
            <a:ext cx="9219475" cy="52868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Google Shape;333;p51"/>
          <p:cNvPicPr preferRelativeResize="0"/>
          <p:nvPr/>
        </p:nvPicPr>
        <p:blipFill rotWithShape="1">
          <a:blip r:embed="rId3">
            <a:alphaModFix/>
          </a:blip>
          <a:srcRect/>
          <a:stretch/>
        </p:blipFill>
        <p:spPr>
          <a:xfrm>
            <a:off x="106095" y="824642"/>
            <a:ext cx="8931900" cy="3956100"/>
          </a:xfrm>
          <a:prstGeom prst="snip2DiagRect">
            <a:avLst>
              <a:gd name="adj1" fmla="val 7223"/>
              <a:gd name="adj2" fmla="val 16667"/>
            </a:avLst>
          </a:prstGeom>
          <a:noFill/>
          <a:ln>
            <a:noFill/>
          </a:ln>
        </p:spPr>
      </p:pic>
      <p:sp>
        <p:nvSpPr>
          <p:cNvPr id="334" name="Google Shape;334;p51"/>
          <p:cNvSpPr txBox="1">
            <a:spLocks noGrp="1"/>
          </p:cNvSpPr>
          <p:nvPr>
            <p:ph type="title"/>
          </p:nvPr>
        </p:nvSpPr>
        <p:spPr>
          <a:xfrm>
            <a:off x="176250" y="84500"/>
            <a:ext cx="8691300" cy="9942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dk1"/>
              </a:buClr>
              <a:buSzPts val="1400"/>
              <a:buNone/>
            </a:pPr>
            <a:r>
              <a:rPr lang="en">
                <a:solidFill>
                  <a:schemeClr val="dk1"/>
                </a:solidFill>
                <a:latin typeface="Candara"/>
                <a:ea typeface="Candara"/>
                <a:cs typeface="Candara"/>
                <a:sym typeface="Candara"/>
              </a:rPr>
              <a:t>U.S. in the GEO Ring of Meteorological Satellites</a:t>
            </a:r>
            <a:endParaRPr>
              <a:solidFill>
                <a:schemeClr val="dk1"/>
              </a:solidFill>
              <a:latin typeface="Candara"/>
              <a:ea typeface="Candara"/>
              <a:cs typeface="Candara"/>
              <a:sym typeface="Candara"/>
            </a:endParaRPr>
          </a:p>
        </p:txBody>
      </p:sp>
      <p:pic>
        <p:nvPicPr>
          <p:cNvPr id="335" name="Google Shape;335;p5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262088" y="2063647"/>
            <a:ext cx="380138" cy="253326"/>
          </a:xfrm>
          <a:prstGeom prst="rect">
            <a:avLst/>
          </a:prstGeom>
          <a:noFill/>
          <a:ln w="9525" cap="flat" cmpd="sng">
            <a:solidFill>
              <a:srgbClr val="0C0C0C"/>
            </a:solidFill>
            <a:prstDash val="solid"/>
            <a:round/>
            <a:headEnd type="none" w="sm" len="sm"/>
            <a:tailEnd type="none" w="sm" len="sm"/>
          </a:ln>
        </p:spPr>
      </p:pic>
      <p:pic>
        <p:nvPicPr>
          <p:cNvPr id="336" name="Google Shape;336;p51"/>
          <p:cNvPicPr preferRelativeResize="0"/>
          <p:nvPr/>
        </p:nvPicPr>
        <p:blipFill rotWithShape="1">
          <a:blip r:embed="rId5">
            <a:alphaModFix/>
          </a:blip>
          <a:srcRect/>
          <a:stretch/>
        </p:blipFill>
        <p:spPr>
          <a:xfrm>
            <a:off x="7990083" y="2063605"/>
            <a:ext cx="380139" cy="253426"/>
          </a:xfrm>
          <a:prstGeom prst="rect">
            <a:avLst/>
          </a:prstGeom>
          <a:noFill/>
          <a:ln w="9525" cap="flat" cmpd="sng">
            <a:solidFill>
              <a:srgbClr val="0C0C0C"/>
            </a:solidFill>
            <a:prstDash val="solid"/>
            <a:round/>
            <a:headEnd type="none" w="sm" len="sm"/>
            <a:tailEnd type="none" w="sm" len="sm"/>
          </a:ln>
        </p:spPr>
      </p:pic>
      <p:pic>
        <p:nvPicPr>
          <p:cNvPr id="337" name="Google Shape;337;p51"/>
          <p:cNvPicPr preferRelativeResize="0"/>
          <p:nvPr/>
        </p:nvPicPr>
        <p:blipFill rotWithShape="1">
          <a:blip r:embed="rId6">
            <a:alphaModFix/>
          </a:blip>
          <a:srcRect/>
          <a:stretch/>
        </p:blipFill>
        <p:spPr>
          <a:xfrm>
            <a:off x="7536247" y="2055473"/>
            <a:ext cx="380138" cy="253426"/>
          </a:xfrm>
          <a:prstGeom prst="rect">
            <a:avLst/>
          </a:prstGeom>
          <a:noFill/>
          <a:ln w="9525" cap="flat" cmpd="sng">
            <a:solidFill>
              <a:srgbClr val="0C0C0C"/>
            </a:solidFill>
            <a:prstDash val="solid"/>
            <a:round/>
            <a:headEnd type="none" w="sm" len="sm"/>
            <a:tailEnd type="none" w="sm" len="sm"/>
          </a:ln>
        </p:spPr>
      </p:pic>
      <p:pic>
        <p:nvPicPr>
          <p:cNvPr id="338" name="Google Shape;338;p51"/>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959794" y="2079057"/>
            <a:ext cx="380139" cy="200207"/>
          </a:xfrm>
          <a:prstGeom prst="rect">
            <a:avLst/>
          </a:prstGeom>
          <a:noFill/>
          <a:ln w="9525" cap="flat" cmpd="sng">
            <a:solidFill>
              <a:srgbClr val="0C0C0C"/>
            </a:solidFill>
            <a:prstDash val="solid"/>
            <a:round/>
            <a:headEnd type="none" w="sm" len="sm"/>
            <a:tailEnd type="none" w="sm" len="sm"/>
          </a:ln>
        </p:spPr>
      </p:pic>
      <p:pic>
        <p:nvPicPr>
          <p:cNvPr id="339" name="Google Shape;339;p51"/>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5812597" y="2063580"/>
            <a:ext cx="394658" cy="263105"/>
          </a:xfrm>
          <a:prstGeom prst="rect">
            <a:avLst/>
          </a:prstGeom>
          <a:noFill/>
          <a:ln w="9525" cap="flat" cmpd="sng">
            <a:solidFill>
              <a:srgbClr val="0C0C0C"/>
            </a:solidFill>
            <a:prstDash val="solid"/>
            <a:round/>
            <a:headEnd type="none" w="sm" len="sm"/>
            <a:tailEnd type="none" w="sm" len="sm"/>
          </a:ln>
        </p:spPr>
      </p:pic>
      <p:sp>
        <p:nvSpPr>
          <p:cNvPr id="340" name="Google Shape;340;p51"/>
          <p:cNvSpPr txBox="1"/>
          <p:nvPr/>
        </p:nvSpPr>
        <p:spPr>
          <a:xfrm>
            <a:off x="2268283" y="2333362"/>
            <a:ext cx="509100" cy="4848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GOES-R</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Imager</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LM</a:t>
            </a:r>
            <a:endParaRPr sz="1100" i="0" u="none" strike="noStrike" cap="none">
              <a:solidFill>
                <a:srgbClr val="000000"/>
              </a:solidFill>
              <a:latin typeface="Candara"/>
              <a:ea typeface="Candara"/>
              <a:cs typeface="Candara"/>
              <a:sym typeface="Candara"/>
            </a:endParaRPr>
          </a:p>
        </p:txBody>
      </p:sp>
      <p:sp>
        <p:nvSpPr>
          <p:cNvPr id="341" name="Google Shape;341;p51"/>
          <p:cNvSpPr txBox="1"/>
          <p:nvPr/>
        </p:nvSpPr>
        <p:spPr>
          <a:xfrm>
            <a:off x="879526" y="2312525"/>
            <a:ext cx="567000" cy="4848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GOES-R</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Imager</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LM</a:t>
            </a:r>
            <a:endParaRPr sz="1100" i="0" u="none" strike="noStrike" cap="none">
              <a:solidFill>
                <a:srgbClr val="000000"/>
              </a:solidFill>
              <a:latin typeface="Candara"/>
              <a:ea typeface="Candara"/>
              <a:cs typeface="Candara"/>
              <a:sym typeface="Candara"/>
            </a:endParaRPr>
          </a:p>
        </p:txBody>
      </p:sp>
      <p:pic>
        <p:nvPicPr>
          <p:cNvPr id="342" name="Google Shape;342;p51"/>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2320420" y="2107105"/>
            <a:ext cx="380139" cy="200207"/>
          </a:xfrm>
          <a:prstGeom prst="rect">
            <a:avLst/>
          </a:prstGeom>
          <a:noFill/>
          <a:ln w="9525" cap="flat" cmpd="sng">
            <a:solidFill>
              <a:srgbClr val="0C0C0C"/>
            </a:solidFill>
            <a:prstDash val="solid"/>
            <a:round/>
            <a:headEnd type="none" w="sm" len="sm"/>
            <a:tailEnd type="none" w="sm" len="sm"/>
          </a:ln>
        </p:spPr>
      </p:pic>
      <p:sp>
        <p:nvSpPr>
          <p:cNvPr id="343" name="Google Shape;343;p51"/>
          <p:cNvSpPr txBox="1"/>
          <p:nvPr/>
        </p:nvSpPr>
        <p:spPr>
          <a:xfrm>
            <a:off x="846494" y="3136907"/>
            <a:ext cx="567900" cy="6234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sng" strike="noStrike" cap="none">
                <a:solidFill>
                  <a:srgbClr val="07336F"/>
                </a:solidFill>
                <a:latin typeface="Candara"/>
                <a:ea typeface="Candara"/>
                <a:cs typeface="Candara"/>
                <a:sym typeface="Candara"/>
              </a:rPr>
              <a:t>GEO-I</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Imager</a:t>
            </a:r>
            <a:endParaRPr sz="1100">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LM</a:t>
            </a:r>
            <a:endParaRPr sz="900" b="1" i="0" u="none" strike="noStrike" cap="none">
              <a:solidFill>
                <a:srgbClr val="07336F"/>
              </a:solidFill>
              <a:latin typeface="Candara"/>
              <a:ea typeface="Candara"/>
              <a:cs typeface="Candara"/>
              <a:sym typeface="Candara"/>
            </a:endParaRPr>
          </a:p>
          <a:p>
            <a:pPr marL="0" marR="0" lvl="0" indent="0" algn="ctr" rtl="0">
              <a:lnSpc>
                <a:spcPct val="100000"/>
              </a:lnSpc>
              <a:spcBef>
                <a:spcPts val="0"/>
              </a:spcBef>
              <a:spcAft>
                <a:spcPts val="0"/>
              </a:spcAft>
              <a:buClr>
                <a:srgbClr val="FF0000"/>
              </a:buClr>
              <a:buSzPts val="900"/>
              <a:buFont typeface="Arial"/>
              <a:buNone/>
            </a:pPr>
            <a:r>
              <a:rPr lang="en" sz="900" b="1" i="0" u="none" strike="noStrike" cap="none">
                <a:solidFill>
                  <a:srgbClr val="FF0000"/>
                </a:solidFill>
                <a:latin typeface="Candara"/>
                <a:ea typeface="Candara"/>
                <a:cs typeface="Candara"/>
                <a:sym typeface="Candara"/>
              </a:rPr>
              <a:t>OC</a:t>
            </a:r>
            <a:endParaRPr sz="1100" i="0" u="none" strike="noStrike" cap="none">
              <a:solidFill>
                <a:srgbClr val="000000"/>
              </a:solidFill>
              <a:latin typeface="Candara"/>
              <a:ea typeface="Candara"/>
              <a:cs typeface="Candara"/>
              <a:sym typeface="Candara"/>
            </a:endParaRPr>
          </a:p>
        </p:txBody>
      </p:sp>
      <p:sp>
        <p:nvSpPr>
          <p:cNvPr id="344" name="Google Shape;344;p51"/>
          <p:cNvSpPr txBox="1"/>
          <p:nvPr/>
        </p:nvSpPr>
        <p:spPr>
          <a:xfrm>
            <a:off x="7990710" y="2358404"/>
            <a:ext cx="378900" cy="3462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H8/9</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Imgr</a:t>
            </a:r>
            <a:endParaRPr sz="900" b="1" i="0" u="none" strike="noStrike" cap="none">
              <a:solidFill>
                <a:schemeClr val="dk1"/>
              </a:solidFill>
              <a:latin typeface="Candara"/>
              <a:ea typeface="Candara"/>
              <a:cs typeface="Candara"/>
              <a:sym typeface="Candara"/>
            </a:endParaRPr>
          </a:p>
        </p:txBody>
      </p:sp>
      <p:sp>
        <p:nvSpPr>
          <p:cNvPr id="345" name="Google Shape;345;p51"/>
          <p:cNvSpPr txBox="1"/>
          <p:nvPr/>
        </p:nvSpPr>
        <p:spPr>
          <a:xfrm>
            <a:off x="7069397" y="2359461"/>
            <a:ext cx="404100" cy="3462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GK2A</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Imgr</a:t>
            </a:r>
            <a:endParaRPr sz="900" b="1" i="0" u="none" strike="noStrike" cap="none">
              <a:solidFill>
                <a:schemeClr val="dk1"/>
              </a:solidFill>
              <a:latin typeface="Candara"/>
              <a:ea typeface="Candara"/>
              <a:cs typeface="Candara"/>
              <a:sym typeface="Candara"/>
            </a:endParaRPr>
          </a:p>
        </p:txBody>
      </p:sp>
      <p:sp>
        <p:nvSpPr>
          <p:cNvPr id="346" name="Google Shape;346;p51"/>
          <p:cNvSpPr txBox="1"/>
          <p:nvPr/>
        </p:nvSpPr>
        <p:spPr>
          <a:xfrm>
            <a:off x="7487899" y="2360975"/>
            <a:ext cx="456900" cy="4848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GK2B</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FF0000"/>
              </a:buClr>
              <a:buSzPts val="900"/>
              <a:buFont typeface="Arial"/>
              <a:buNone/>
            </a:pPr>
            <a:r>
              <a:rPr lang="en" sz="900" b="1" i="0" u="none" strike="noStrike" cap="none">
                <a:solidFill>
                  <a:srgbClr val="FF0000"/>
                </a:solidFill>
                <a:latin typeface="Candara"/>
                <a:ea typeface="Candara"/>
                <a:cs typeface="Candara"/>
                <a:sym typeface="Candara"/>
              </a:rPr>
              <a:t>AC</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FF0000"/>
              </a:buClr>
              <a:buSzPts val="900"/>
              <a:buFont typeface="Arial"/>
              <a:buNone/>
            </a:pPr>
            <a:r>
              <a:rPr lang="en" sz="900" b="1" i="0" u="none" strike="noStrike" cap="none">
                <a:solidFill>
                  <a:srgbClr val="FF0000"/>
                </a:solidFill>
                <a:latin typeface="Candara"/>
                <a:ea typeface="Candara"/>
                <a:cs typeface="Candara"/>
                <a:sym typeface="Candara"/>
              </a:rPr>
              <a:t>OC</a:t>
            </a:r>
            <a:endParaRPr sz="1100" i="0" u="none" strike="noStrike" cap="none">
              <a:solidFill>
                <a:srgbClr val="000000"/>
              </a:solidFill>
              <a:latin typeface="Candara"/>
              <a:ea typeface="Candara"/>
              <a:cs typeface="Candara"/>
              <a:sym typeface="Candara"/>
            </a:endParaRPr>
          </a:p>
        </p:txBody>
      </p:sp>
      <p:sp>
        <p:nvSpPr>
          <p:cNvPr id="347" name="Google Shape;347;p51"/>
          <p:cNvSpPr txBox="1"/>
          <p:nvPr/>
        </p:nvSpPr>
        <p:spPr>
          <a:xfrm>
            <a:off x="7965200" y="3143900"/>
            <a:ext cx="429900" cy="4848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sng" strike="noStrike" cap="none">
                <a:solidFill>
                  <a:srgbClr val="07336F"/>
                </a:solidFill>
                <a:latin typeface="Candara"/>
                <a:ea typeface="Candara"/>
                <a:cs typeface="Candara"/>
                <a:sym typeface="Candara"/>
              </a:rPr>
              <a:t>H10</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Imgr</a:t>
            </a:r>
            <a:endParaRPr sz="900" b="1" i="0" u="none" strike="noStrike" cap="none">
              <a:solidFill>
                <a:srgbClr val="07336F"/>
              </a:solidFill>
              <a:latin typeface="Candara"/>
              <a:ea typeface="Candara"/>
              <a:cs typeface="Candara"/>
              <a:sym typeface="Candara"/>
            </a:endParaRPr>
          </a:p>
          <a:p>
            <a:pPr marL="0" marR="0" lvl="0" indent="0" algn="ctr" rtl="0">
              <a:lnSpc>
                <a:spcPct val="100000"/>
              </a:lnSpc>
              <a:spcBef>
                <a:spcPts val="0"/>
              </a:spcBef>
              <a:spcAft>
                <a:spcPts val="0"/>
              </a:spcAft>
              <a:buClr>
                <a:srgbClr val="FF0000"/>
              </a:buClr>
              <a:buSzPts val="900"/>
              <a:buFont typeface="Arial"/>
              <a:buNone/>
            </a:pPr>
            <a:r>
              <a:rPr lang="en" sz="900" b="1" i="0" u="none" strike="noStrike" cap="none">
                <a:solidFill>
                  <a:srgbClr val="FF0000"/>
                </a:solidFill>
                <a:latin typeface="Candara"/>
                <a:ea typeface="Candara"/>
                <a:cs typeface="Candara"/>
                <a:sym typeface="Candara"/>
              </a:rPr>
              <a:t>tbd</a:t>
            </a:r>
            <a:endParaRPr sz="900" b="1" i="0" u="none" strike="noStrike" cap="none">
              <a:solidFill>
                <a:srgbClr val="FF0000"/>
              </a:solidFill>
              <a:latin typeface="Candara"/>
              <a:ea typeface="Candara"/>
              <a:cs typeface="Candara"/>
              <a:sym typeface="Candara"/>
            </a:endParaRPr>
          </a:p>
        </p:txBody>
      </p:sp>
      <p:sp>
        <p:nvSpPr>
          <p:cNvPr id="348" name="Google Shape;348;p51"/>
          <p:cNvSpPr txBox="1"/>
          <p:nvPr/>
        </p:nvSpPr>
        <p:spPr>
          <a:xfrm>
            <a:off x="3837351" y="2350097"/>
            <a:ext cx="375600" cy="3462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MSG</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Imgr</a:t>
            </a:r>
            <a:endParaRPr sz="900" b="1" i="0" u="none" strike="noStrike" cap="none">
              <a:solidFill>
                <a:schemeClr val="dk1"/>
              </a:solidFill>
              <a:latin typeface="Candara"/>
              <a:ea typeface="Candara"/>
              <a:cs typeface="Candara"/>
              <a:sym typeface="Candara"/>
            </a:endParaRPr>
          </a:p>
        </p:txBody>
      </p:sp>
      <p:sp>
        <p:nvSpPr>
          <p:cNvPr id="349" name="Google Shape;349;p51"/>
          <p:cNvSpPr txBox="1"/>
          <p:nvPr/>
        </p:nvSpPr>
        <p:spPr>
          <a:xfrm>
            <a:off x="4276477" y="2350250"/>
            <a:ext cx="456900" cy="3462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MSG</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Rapid</a:t>
            </a:r>
            <a:endParaRPr sz="1100" i="0" u="none" strike="noStrike" cap="none">
              <a:solidFill>
                <a:srgbClr val="000000"/>
              </a:solidFill>
              <a:latin typeface="Candara"/>
              <a:ea typeface="Candara"/>
              <a:cs typeface="Candara"/>
              <a:sym typeface="Candara"/>
            </a:endParaRPr>
          </a:p>
        </p:txBody>
      </p:sp>
      <p:sp>
        <p:nvSpPr>
          <p:cNvPr id="350" name="Google Shape;350;p51"/>
          <p:cNvSpPr txBox="1"/>
          <p:nvPr/>
        </p:nvSpPr>
        <p:spPr>
          <a:xfrm>
            <a:off x="4753673" y="2351375"/>
            <a:ext cx="436200" cy="3462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MSG</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Imgr</a:t>
            </a:r>
            <a:endParaRPr sz="900" b="1" i="0" u="none" strike="noStrike" cap="none">
              <a:solidFill>
                <a:schemeClr val="dk1"/>
              </a:solidFill>
              <a:latin typeface="Candara"/>
              <a:ea typeface="Candara"/>
              <a:cs typeface="Candara"/>
              <a:sym typeface="Candara"/>
            </a:endParaRPr>
          </a:p>
        </p:txBody>
      </p:sp>
      <p:sp>
        <p:nvSpPr>
          <p:cNvPr id="351" name="Google Shape;351;p51"/>
          <p:cNvSpPr txBox="1"/>
          <p:nvPr/>
        </p:nvSpPr>
        <p:spPr>
          <a:xfrm>
            <a:off x="3839845" y="3154024"/>
            <a:ext cx="436200" cy="4848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sng" strike="noStrike" cap="none">
                <a:solidFill>
                  <a:srgbClr val="07336F"/>
                </a:solidFill>
                <a:latin typeface="Candara"/>
                <a:ea typeface="Candara"/>
                <a:cs typeface="Candara"/>
                <a:sym typeface="Candara"/>
              </a:rPr>
              <a:t>MTG-I</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Imgr</a:t>
            </a:r>
            <a:endParaRPr sz="900" b="1" i="0" u="none" strike="noStrike" cap="none">
              <a:solidFill>
                <a:srgbClr val="07336F"/>
              </a:solidFill>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LM</a:t>
            </a:r>
            <a:endParaRPr sz="1100" i="0" u="none" strike="noStrike" cap="none">
              <a:solidFill>
                <a:srgbClr val="000000"/>
              </a:solidFill>
              <a:latin typeface="Candara"/>
              <a:ea typeface="Candara"/>
              <a:cs typeface="Candara"/>
              <a:sym typeface="Candara"/>
            </a:endParaRPr>
          </a:p>
        </p:txBody>
      </p:sp>
      <p:sp>
        <p:nvSpPr>
          <p:cNvPr id="352" name="Google Shape;352;p51"/>
          <p:cNvSpPr txBox="1"/>
          <p:nvPr/>
        </p:nvSpPr>
        <p:spPr>
          <a:xfrm>
            <a:off x="4303923" y="3155955"/>
            <a:ext cx="456900" cy="4848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sng" strike="noStrike" cap="none">
                <a:solidFill>
                  <a:srgbClr val="07336F"/>
                </a:solidFill>
                <a:latin typeface="Candara"/>
                <a:ea typeface="Candara"/>
                <a:cs typeface="Candara"/>
                <a:sym typeface="Candara"/>
              </a:rPr>
              <a:t>MTG-S</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FF0000"/>
              </a:buClr>
              <a:buSzPts val="900"/>
              <a:buFont typeface="Arial"/>
              <a:buNone/>
            </a:pPr>
            <a:r>
              <a:rPr lang="en" sz="900" b="1" i="0" u="none" strike="noStrike" cap="none">
                <a:solidFill>
                  <a:srgbClr val="FF0000"/>
                </a:solidFill>
                <a:latin typeface="Candara"/>
                <a:ea typeface="Candara"/>
                <a:cs typeface="Candara"/>
                <a:sym typeface="Candara"/>
              </a:rPr>
              <a:t>Sndr</a:t>
            </a:r>
            <a:endParaRPr sz="900" b="1" i="0" u="none" strike="noStrike" cap="none">
              <a:solidFill>
                <a:srgbClr val="FF0000"/>
              </a:solidFill>
              <a:latin typeface="Candara"/>
              <a:ea typeface="Candara"/>
              <a:cs typeface="Candara"/>
              <a:sym typeface="Candara"/>
            </a:endParaRPr>
          </a:p>
          <a:p>
            <a:pPr marL="0" marR="0" lvl="0" indent="0" algn="ctr" rtl="0">
              <a:lnSpc>
                <a:spcPct val="100000"/>
              </a:lnSpc>
              <a:spcBef>
                <a:spcPts val="0"/>
              </a:spcBef>
              <a:spcAft>
                <a:spcPts val="0"/>
              </a:spcAft>
              <a:buClr>
                <a:srgbClr val="FF0000"/>
              </a:buClr>
              <a:buSzPts val="900"/>
              <a:buFont typeface="Arial"/>
              <a:buNone/>
            </a:pPr>
            <a:r>
              <a:rPr lang="en" sz="900" b="1" i="0" u="none" strike="noStrike" cap="none">
                <a:solidFill>
                  <a:srgbClr val="FF0000"/>
                </a:solidFill>
                <a:latin typeface="Candara"/>
                <a:ea typeface="Candara"/>
                <a:cs typeface="Candara"/>
                <a:sym typeface="Candara"/>
              </a:rPr>
              <a:t>AC</a:t>
            </a:r>
            <a:endParaRPr sz="1100" i="0" u="none" strike="noStrike" cap="none">
              <a:solidFill>
                <a:srgbClr val="000000"/>
              </a:solidFill>
              <a:latin typeface="Candara"/>
              <a:ea typeface="Candara"/>
              <a:cs typeface="Candara"/>
              <a:sym typeface="Candara"/>
            </a:endParaRPr>
          </a:p>
        </p:txBody>
      </p:sp>
      <p:sp>
        <p:nvSpPr>
          <p:cNvPr id="353" name="Google Shape;353;p51"/>
          <p:cNvSpPr txBox="1"/>
          <p:nvPr/>
        </p:nvSpPr>
        <p:spPr>
          <a:xfrm>
            <a:off x="4764968" y="3153111"/>
            <a:ext cx="433500" cy="4848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sng" strike="noStrike" cap="none">
                <a:solidFill>
                  <a:srgbClr val="07336F"/>
                </a:solidFill>
                <a:latin typeface="Candara"/>
                <a:ea typeface="Candara"/>
                <a:cs typeface="Candara"/>
                <a:sym typeface="Candara"/>
              </a:rPr>
              <a:t>MTG-I</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Rapid</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LM</a:t>
            </a:r>
            <a:endParaRPr sz="1100" i="0" u="none" strike="noStrike" cap="none">
              <a:solidFill>
                <a:srgbClr val="000000"/>
              </a:solidFill>
              <a:latin typeface="Candara"/>
              <a:ea typeface="Candara"/>
              <a:cs typeface="Candara"/>
              <a:sym typeface="Candara"/>
            </a:endParaRPr>
          </a:p>
        </p:txBody>
      </p:sp>
      <p:sp>
        <p:nvSpPr>
          <p:cNvPr id="354" name="Google Shape;354;p51"/>
          <p:cNvSpPr txBox="1"/>
          <p:nvPr/>
        </p:nvSpPr>
        <p:spPr>
          <a:xfrm>
            <a:off x="6669600" y="2358775"/>
            <a:ext cx="436200" cy="6234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FY4</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Imgr</a:t>
            </a:r>
            <a:endParaRPr sz="900" b="1" i="0" u="none" strike="noStrike" cap="none">
              <a:solidFill>
                <a:schemeClr val="dk1"/>
              </a:solidFill>
              <a:latin typeface="Candara"/>
              <a:ea typeface="Candara"/>
              <a:cs typeface="Candara"/>
              <a:sym typeface="Candara"/>
            </a:endParaRPr>
          </a:p>
          <a:p>
            <a:pPr marL="0" marR="0" lvl="0" indent="0" algn="ctr" rtl="0">
              <a:lnSpc>
                <a:spcPct val="100000"/>
              </a:lnSpc>
              <a:spcBef>
                <a:spcPts val="0"/>
              </a:spcBef>
              <a:spcAft>
                <a:spcPts val="0"/>
              </a:spcAft>
              <a:buClr>
                <a:srgbClr val="FF0000"/>
              </a:buClr>
              <a:buSzPts val="900"/>
              <a:buFont typeface="Arial"/>
              <a:buNone/>
            </a:pPr>
            <a:r>
              <a:rPr lang="en" sz="900" b="1" i="0" u="none" strike="noStrike" cap="none">
                <a:solidFill>
                  <a:srgbClr val="FF0000"/>
                </a:solidFill>
                <a:latin typeface="Candara"/>
                <a:ea typeface="Candara"/>
                <a:cs typeface="Candara"/>
                <a:sym typeface="Candara"/>
              </a:rPr>
              <a:t>Sndr</a:t>
            </a:r>
            <a:endParaRPr sz="900" b="1" i="0" u="none" strike="noStrike" cap="none">
              <a:solidFill>
                <a:srgbClr val="FF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LM</a:t>
            </a:r>
            <a:endParaRPr sz="1100" i="0" u="none" strike="noStrike" cap="none">
              <a:solidFill>
                <a:srgbClr val="000000"/>
              </a:solidFill>
              <a:latin typeface="Candara"/>
              <a:ea typeface="Candara"/>
              <a:cs typeface="Candara"/>
              <a:sym typeface="Candara"/>
            </a:endParaRPr>
          </a:p>
        </p:txBody>
      </p:sp>
      <p:pic>
        <p:nvPicPr>
          <p:cNvPr id="355" name="Google Shape;355;p5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674929" y="2065074"/>
            <a:ext cx="394813" cy="263106"/>
          </a:xfrm>
          <a:prstGeom prst="rect">
            <a:avLst/>
          </a:prstGeom>
          <a:noFill/>
          <a:ln w="9525" cap="flat" cmpd="sng">
            <a:solidFill>
              <a:srgbClr val="0C0C0C"/>
            </a:solidFill>
            <a:prstDash val="solid"/>
            <a:round/>
            <a:headEnd type="none" w="sm" len="sm"/>
            <a:tailEnd type="none" w="sm" len="sm"/>
          </a:ln>
        </p:spPr>
      </p:pic>
      <p:sp>
        <p:nvSpPr>
          <p:cNvPr id="356" name="Google Shape;356;p51"/>
          <p:cNvSpPr txBox="1"/>
          <p:nvPr/>
        </p:nvSpPr>
        <p:spPr>
          <a:xfrm>
            <a:off x="88448" y="2307311"/>
            <a:ext cx="669900" cy="3462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Satellites In Orbit</a:t>
            </a:r>
            <a:endParaRPr sz="900" b="1" i="0" u="none" strike="noStrike" cap="none">
              <a:solidFill>
                <a:schemeClr val="dk1"/>
              </a:solidFill>
              <a:latin typeface="Candara"/>
              <a:ea typeface="Candara"/>
              <a:cs typeface="Candara"/>
              <a:sym typeface="Candara"/>
            </a:endParaRPr>
          </a:p>
        </p:txBody>
      </p:sp>
      <p:sp>
        <p:nvSpPr>
          <p:cNvPr id="357" name="Google Shape;357;p51"/>
          <p:cNvSpPr txBox="1"/>
          <p:nvPr/>
        </p:nvSpPr>
        <p:spPr>
          <a:xfrm>
            <a:off x="71460" y="3135917"/>
            <a:ext cx="704400" cy="346200"/>
          </a:xfrm>
          <a:prstGeom prst="rect">
            <a:avLst/>
          </a:prstGeom>
          <a:solidFill>
            <a:schemeClr val="lt1"/>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Planned</a:t>
            </a:r>
            <a:endParaRPr sz="1100">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Satellites</a:t>
            </a:r>
            <a:endParaRPr sz="1100" i="0" u="none" strike="noStrike" cap="none">
              <a:solidFill>
                <a:srgbClr val="000000"/>
              </a:solidFill>
              <a:latin typeface="Candara"/>
              <a:ea typeface="Candara"/>
              <a:cs typeface="Candara"/>
              <a:sym typeface="Candara"/>
            </a:endParaRPr>
          </a:p>
        </p:txBody>
      </p:sp>
      <p:sp>
        <p:nvSpPr>
          <p:cNvPr id="358" name="Google Shape;358;p51"/>
          <p:cNvSpPr txBox="1"/>
          <p:nvPr/>
        </p:nvSpPr>
        <p:spPr>
          <a:xfrm>
            <a:off x="5784377" y="3145066"/>
            <a:ext cx="391200" cy="4848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sng" strike="noStrike" cap="none">
                <a:solidFill>
                  <a:srgbClr val="07336F"/>
                </a:solidFill>
                <a:latin typeface="Candara"/>
                <a:ea typeface="Candara"/>
                <a:cs typeface="Candara"/>
                <a:sym typeface="Candara"/>
              </a:rPr>
              <a:t>I-3DS</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124163"/>
              </a:buClr>
              <a:buSzPts val="900"/>
              <a:buFont typeface="Arial"/>
              <a:buNone/>
            </a:pPr>
            <a:r>
              <a:rPr lang="en" sz="900" b="1" i="0" u="none" strike="noStrike" cap="none">
                <a:solidFill>
                  <a:srgbClr val="124163"/>
                </a:solidFill>
                <a:latin typeface="Candara"/>
                <a:ea typeface="Candara"/>
                <a:cs typeface="Candara"/>
                <a:sym typeface="Candara"/>
              </a:rPr>
              <a:t>Imgr</a:t>
            </a:r>
            <a:endParaRPr sz="900" b="1" i="0" u="none" strike="noStrike" cap="none">
              <a:solidFill>
                <a:srgbClr val="124163"/>
              </a:solidFill>
              <a:latin typeface="Candara"/>
              <a:ea typeface="Candara"/>
              <a:cs typeface="Candara"/>
              <a:sym typeface="Candara"/>
            </a:endParaRPr>
          </a:p>
          <a:p>
            <a:pPr marL="0" marR="0" lvl="0" indent="0" algn="ctr" rtl="0">
              <a:lnSpc>
                <a:spcPct val="100000"/>
              </a:lnSpc>
              <a:spcBef>
                <a:spcPts val="0"/>
              </a:spcBef>
              <a:spcAft>
                <a:spcPts val="0"/>
              </a:spcAft>
              <a:buClr>
                <a:srgbClr val="124163"/>
              </a:buClr>
              <a:buSzPts val="900"/>
              <a:buFont typeface="Arial"/>
              <a:buNone/>
            </a:pPr>
            <a:r>
              <a:rPr lang="en" sz="900" b="1" i="0" u="none" strike="noStrike" cap="none">
                <a:solidFill>
                  <a:srgbClr val="124163"/>
                </a:solidFill>
                <a:latin typeface="Candara"/>
                <a:ea typeface="Candara"/>
                <a:cs typeface="Candara"/>
                <a:sym typeface="Candara"/>
              </a:rPr>
              <a:t>Sndr</a:t>
            </a:r>
            <a:endParaRPr sz="900" b="1" i="0" u="none" strike="noStrike" cap="none">
              <a:solidFill>
                <a:srgbClr val="124163"/>
              </a:solidFill>
              <a:latin typeface="Candara"/>
              <a:ea typeface="Candara"/>
              <a:cs typeface="Candara"/>
              <a:sym typeface="Candara"/>
            </a:endParaRPr>
          </a:p>
        </p:txBody>
      </p:sp>
      <p:sp>
        <p:nvSpPr>
          <p:cNvPr id="359" name="Google Shape;359;p51"/>
          <p:cNvSpPr txBox="1"/>
          <p:nvPr/>
        </p:nvSpPr>
        <p:spPr>
          <a:xfrm>
            <a:off x="5275452" y="2351375"/>
            <a:ext cx="429900" cy="3462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Elk-L</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Imgr</a:t>
            </a:r>
            <a:endParaRPr sz="900" b="1" i="0" u="none" strike="noStrike" cap="none">
              <a:solidFill>
                <a:schemeClr val="dk1"/>
              </a:solidFill>
              <a:latin typeface="Candara"/>
              <a:ea typeface="Candara"/>
              <a:cs typeface="Candara"/>
              <a:sym typeface="Candara"/>
            </a:endParaRPr>
          </a:p>
        </p:txBody>
      </p:sp>
      <p:pic>
        <p:nvPicPr>
          <p:cNvPr id="360" name="Google Shape;360;p51"/>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5293955" y="2086337"/>
            <a:ext cx="353133" cy="235422"/>
          </a:xfrm>
          <a:prstGeom prst="rect">
            <a:avLst/>
          </a:prstGeom>
          <a:noFill/>
          <a:ln w="9525" cap="flat" cmpd="sng">
            <a:solidFill>
              <a:srgbClr val="0C0C0C"/>
            </a:solidFill>
            <a:prstDash val="solid"/>
            <a:round/>
            <a:headEnd type="none" w="sm" len="sm"/>
            <a:tailEnd type="none" w="sm" len="sm"/>
          </a:ln>
        </p:spPr>
      </p:pic>
      <p:sp>
        <p:nvSpPr>
          <p:cNvPr id="361" name="Google Shape;361;p51"/>
          <p:cNvSpPr txBox="1"/>
          <p:nvPr/>
        </p:nvSpPr>
        <p:spPr>
          <a:xfrm>
            <a:off x="6243128" y="3169782"/>
            <a:ext cx="372300" cy="6234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sng" strike="noStrike" cap="none">
                <a:solidFill>
                  <a:srgbClr val="07336F"/>
                </a:solidFill>
                <a:latin typeface="Candara"/>
                <a:ea typeface="Candara"/>
                <a:cs typeface="Candara"/>
                <a:sym typeface="Candara"/>
              </a:rPr>
              <a:t>FY4</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Imgr</a:t>
            </a:r>
            <a:endParaRPr sz="900" b="1" i="0" u="none" strike="noStrike" cap="none">
              <a:solidFill>
                <a:srgbClr val="07336F"/>
              </a:solidFill>
              <a:latin typeface="Candara"/>
              <a:ea typeface="Candara"/>
              <a:cs typeface="Candara"/>
              <a:sym typeface="Candara"/>
            </a:endParaRPr>
          </a:p>
          <a:p>
            <a:pPr marL="0" marR="0" lvl="0" indent="0" algn="ctr" rtl="0">
              <a:lnSpc>
                <a:spcPct val="100000"/>
              </a:lnSpc>
              <a:spcBef>
                <a:spcPts val="0"/>
              </a:spcBef>
              <a:spcAft>
                <a:spcPts val="0"/>
              </a:spcAft>
              <a:buClr>
                <a:srgbClr val="FF0000"/>
              </a:buClr>
              <a:buSzPts val="900"/>
              <a:buFont typeface="Arial"/>
              <a:buNone/>
            </a:pPr>
            <a:r>
              <a:rPr lang="en" sz="900" b="1" i="0" u="none" strike="noStrike" cap="none">
                <a:solidFill>
                  <a:srgbClr val="FF0000"/>
                </a:solidFill>
                <a:latin typeface="Candara"/>
                <a:ea typeface="Candara"/>
                <a:cs typeface="Candara"/>
                <a:sym typeface="Candara"/>
              </a:rPr>
              <a:t>Sndr</a:t>
            </a:r>
            <a:endParaRPr sz="900" b="1" i="0" u="none" strike="noStrike" cap="none">
              <a:solidFill>
                <a:srgbClr val="FF0000"/>
              </a:solidFill>
              <a:latin typeface="Candara"/>
              <a:ea typeface="Candara"/>
              <a:cs typeface="Candara"/>
              <a:sym typeface="Candara"/>
            </a:endParaRPr>
          </a:p>
          <a:p>
            <a:pPr marL="0" marR="0" lvl="0" indent="0" algn="ctr" rtl="0">
              <a:lnSpc>
                <a:spcPct val="100000"/>
              </a:lnSpc>
              <a:spcBef>
                <a:spcPts val="0"/>
              </a:spcBef>
              <a:spcAft>
                <a:spcPts val="0"/>
              </a:spcAft>
              <a:buClr>
                <a:srgbClr val="124163"/>
              </a:buClr>
              <a:buSzPts val="900"/>
              <a:buFont typeface="Arial"/>
              <a:buNone/>
            </a:pPr>
            <a:r>
              <a:rPr lang="en" sz="900" b="1" i="0" u="none" strike="noStrike" cap="none">
                <a:solidFill>
                  <a:srgbClr val="124163"/>
                </a:solidFill>
                <a:latin typeface="Candara"/>
                <a:ea typeface="Candara"/>
                <a:cs typeface="Candara"/>
                <a:sym typeface="Candara"/>
              </a:rPr>
              <a:t>LM</a:t>
            </a:r>
            <a:endParaRPr sz="1100" i="0" u="none" strike="noStrike" cap="none">
              <a:solidFill>
                <a:srgbClr val="000000"/>
              </a:solidFill>
              <a:latin typeface="Candara"/>
              <a:ea typeface="Candara"/>
              <a:cs typeface="Candara"/>
              <a:sym typeface="Candara"/>
            </a:endParaRPr>
          </a:p>
        </p:txBody>
      </p:sp>
      <p:sp>
        <p:nvSpPr>
          <p:cNvPr id="362" name="Google Shape;362;p51"/>
          <p:cNvSpPr txBox="1"/>
          <p:nvPr/>
        </p:nvSpPr>
        <p:spPr>
          <a:xfrm>
            <a:off x="5786046" y="2333338"/>
            <a:ext cx="402000" cy="4848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I-3DR</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Imgr</a:t>
            </a:r>
            <a:endParaRPr sz="900" b="1" i="0" u="none" strike="noStrike" cap="none">
              <a:solidFill>
                <a:schemeClr val="dk1"/>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Sndr</a:t>
            </a:r>
            <a:endParaRPr sz="900" b="1" i="0" u="none" strike="noStrike" cap="none">
              <a:solidFill>
                <a:schemeClr val="dk1"/>
              </a:solidFill>
              <a:latin typeface="Candara"/>
              <a:ea typeface="Candara"/>
              <a:cs typeface="Candara"/>
              <a:sym typeface="Candara"/>
            </a:endParaRPr>
          </a:p>
        </p:txBody>
      </p:sp>
      <p:sp>
        <p:nvSpPr>
          <p:cNvPr id="363" name="Google Shape;363;p51"/>
          <p:cNvSpPr txBox="1"/>
          <p:nvPr/>
        </p:nvSpPr>
        <p:spPr>
          <a:xfrm>
            <a:off x="6200375" y="2350100"/>
            <a:ext cx="456900" cy="346200"/>
          </a:xfrm>
          <a:prstGeom prst="rect">
            <a:avLst/>
          </a:prstGeom>
          <a:solidFill>
            <a:srgbClr val="E4E7E7"/>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dk1"/>
              </a:buClr>
              <a:buSzPts val="900"/>
              <a:buFont typeface="Arial"/>
              <a:buNone/>
            </a:pPr>
            <a:r>
              <a:rPr lang="en" sz="900" b="1" i="0" u="sng" strike="noStrike" cap="none">
                <a:solidFill>
                  <a:schemeClr val="dk1"/>
                </a:solidFill>
                <a:latin typeface="Candara"/>
                <a:ea typeface="Candara"/>
                <a:cs typeface="Candara"/>
                <a:sym typeface="Candara"/>
              </a:rPr>
              <a:t>FY2</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chemeClr val="dk1"/>
              </a:buClr>
              <a:buSzPts val="900"/>
              <a:buFont typeface="Arial"/>
              <a:buNone/>
            </a:pPr>
            <a:r>
              <a:rPr lang="en" sz="900" b="1" i="0" u="none" strike="noStrike" cap="none">
                <a:solidFill>
                  <a:schemeClr val="dk1"/>
                </a:solidFill>
                <a:latin typeface="Candara"/>
                <a:ea typeface="Candara"/>
                <a:cs typeface="Candara"/>
                <a:sym typeface="Candara"/>
              </a:rPr>
              <a:t>Imgr</a:t>
            </a:r>
            <a:endParaRPr sz="900" b="1" i="0" u="none" strike="noStrike" cap="none">
              <a:solidFill>
                <a:schemeClr val="dk1"/>
              </a:solidFill>
              <a:latin typeface="Candara"/>
              <a:ea typeface="Candara"/>
              <a:cs typeface="Candara"/>
              <a:sym typeface="Candara"/>
            </a:endParaRPr>
          </a:p>
        </p:txBody>
      </p:sp>
      <p:grpSp>
        <p:nvGrpSpPr>
          <p:cNvPr id="364" name="Google Shape;364;p51"/>
          <p:cNvGrpSpPr/>
          <p:nvPr/>
        </p:nvGrpSpPr>
        <p:grpSpPr>
          <a:xfrm>
            <a:off x="3859571" y="2068674"/>
            <a:ext cx="347259" cy="256137"/>
            <a:chOff x="1322263" y="6360461"/>
            <a:chExt cx="8616837" cy="6371576"/>
          </a:xfrm>
        </p:grpSpPr>
        <p:sp>
          <p:nvSpPr>
            <p:cNvPr id="365" name="Google Shape;365;p51"/>
            <p:cNvSpPr/>
            <p:nvPr/>
          </p:nvSpPr>
          <p:spPr>
            <a:xfrm>
              <a:off x="1325200" y="6378532"/>
              <a:ext cx="8613900" cy="6353400"/>
            </a:xfrm>
            <a:prstGeom prst="rect">
              <a:avLst/>
            </a:prstGeom>
            <a:solidFill>
              <a:schemeClr val="lt1"/>
            </a:solidFill>
            <a:ln w="9525" cap="flat" cmpd="sng">
              <a:solidFill>
                <a:srgbClr val="0C0C0C"/>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lt1"/>
                </a:buClr>
                <a:buSzPts val="1200"/>
                <a:buFont typeface="Arial"/>
                <a:buNone/>
              </a:pPr>
              <a:endParaRPr sz="1200" b="0" i="0" u="none" strike="noStrike" cap="none">
                <a:solidFill>
                  <a:srgbClr val="FFFFFF"/>
                </a:solidFill>
                <a:latin typeface="Arial"/>
                <a:ea typeface="Arial"/>
                <a:cs typeface="Arial"/>
                <a:sym typeface="Arial"/>
              </a:endParaRPr>
            </a:p>
          </p:txBody>
        </p:sp>
        <p:pic>
          <p:nvPicPr>
            <p:cNvPr id="366" name="Google Shape;366;p51"/>
            <p:cNvPicPr preferRelativeResize="0"/>
            <p:nvPr/>
          </p:nvPicPr>
          <p:blipFill rotWithShape="1">
            <a:blip r:embed="rId10">
              <a:alphaModFix/>
            </a:blip>
            <a:srcRect/>
            <a:stretch/>
          </p:blipFill>
          <p:spPr>
            <a:xfrm>
              <a:off x="1322263" y="6360461"/>
              <a:ext cx="8504884" cy="6371576"/>
            </a:xfrm>
            <a:prstGeom prst="rect">
              <a:avLst/>
            </a:prstGeom>
            <a:noFill/>
            <a:ln w="9525" cap="flat" cmpd="sng">
              <a:solidFill>
                <a:srgbClr val="0C0C0C"/>
              </a:solidFill>
              <a:prstDash val="solid"/>
              <a:round/>
              <a:headEnd type="none" w="sm" len="sm"/>
              <a:tailEnd type="none" w="sm" len="sm"/>
            </a:ln>
          </p:spPr>
        </p:pic>
      </p:grpSp>
      <p:grpSp>
        <p:nvGrpSpPr>
          <p:cNvPr id="367" name="Google Shape;367;p51"/>
          <p:cNvGrpSpPr/>
          <p:nvPr/>
        </p:nvGrpSpPr>
        <p:grpSpPr>
          <a:xfrm>
            <a:off x="4802916" y="2068674"/>
            <a:ext cx="347259" cy="256137"/>
            <a:chOff x="1322263" y="6360461"/>
            <a:chExt cx="8616837" cy="6371576"/>
          </a:xfrm>
        </p:grpSpPr>
        <p:sp>
          <p:nvSpPr>
            <p:cNvPr id="368" name="Google Shape;368;p51"/>
            <p:cNvSpPr/>
            <p:nvPr/>
          </p:nvSpPr>
          <p:spPr>
            <a:xfrm>
              <a:off x="1325200" y="6378532"/>
              <a:ext cx="8613900" cy="6353400"/>
            </a:xfrm>
            <a:prstGeom prst="rect">
              <a:avLst/>
            </a:prstGeom>
            <a:solidFill>
              <a:schemeClr val="lt1"/>
            </a:solidFill>
            <a:ln w="9525" cap="flat" cmpd="sng">
              <a:solidFill>
                <a:srgbClr val="0C0C0C"/>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lt1"/>
                </a:buClr>
                <a:buSzPts val="1200"/>
                <a:buFont typeface="Arial"/>
                <a:buNone/>
              </a:pPr>
              <a:endParaRPr sz="1200" b="0" i="0" u="none" strike="noStrike" cap="none">
                <a:solidFill>
                  <a:srgbClr val="FFFFFF"/>
                </a:solidFill>
                <a:latin typeface="Arial"/>
                <a:ea typeface="Arial"/>
                <a:cs typeface="Arial"/>
                <a:sym typeface="Arial"/>
              </a:endParaRPr>
            </a:p>
          </p:txBody>
        </p:sp>
        <p:pic>
          <p:nvPicPr>
            <p:cNvPr id="369" name="Google Shape;369;p51"/>
            <p:cNvPicPr preferRelativeResize="0"/>
            <p:nvPr/>
          </p:nvPicPr>
          <p:blipFill rotWithShape="1">
            <a:blip r:embed="rId10">
              <a:alphaModFix/>
            </a:blip>
            <a:srcRect/>
            <a:stretch/>
          </p:blipFill>
          <p:spPr>
            <a:xfrm>
              <a:off x="1322263" y="6360461"/>
              <a:ext cx="8504884" cy="6371576"/>
            </a:xfrm>
            <a:prstGeom prst="rect">
              <a:avLst/>
            </a:prstGeom>
            <a:noFill/>
            <a:ln w="9525" cap="flat" cmpd="sng">
              <a:solidFill>
                <a:srgbClr val="0C0C0C"/>
              </a:solidFill>
              <a:prstDash val="solid"/>
              <a:round/>
              <a:headEnd type="none" w="sm" len="sm"/>
              <a:tailEnd type="none" w="sm" len="sm"/>
            </a:ln>
          </p:spPr>
        </p:pic>
      </p:grpSp>
      <p:grpSp>
        <p:nvGrpSpPr>
          <p:cNvPr id="370" name="Google Shape;370;p51"/>
          <p:cNvGrpSpPr/>
          <p:nvPr/>
        </p:nvGrpSpPr>
        <p:grpSpPr>
          <a:xfrm>
            <a:off x="4311889" y="2075971"/>
            <a:ext cx="347259" cy="256137"/>
            <a:chOff x="1322263" y="6360461"/>
            <a:chExt cx="8616837" cy="6371576"/>
          </a:xfrm>
        </p:grpSpPr>
        <p:sp>
          <p:nvSpPr>
            <p:cNvPr id="371" name="Google Shape;371;p51"/>
            <p:cNvSpPr/>
            <p:nvPr/>
          </p:nvSpPr>
          <p:spPr>
            <a:xfrm>
              <a:off x="1325200" y="6378532"/>
              <a:ext cx="8613900" cy="6353400"/>
            </a:xfrm>
            <a:prstGeom prst="rect">
              <a:avLst/>
            </a:prstGeom>
            <a:solidFill>
              <a:schemeClr val="lt1"/>
            </a:solidFill>
            <a:ln w="9525" cap="flat" cmpd="sng">
              <a:solidFill>
                <a:srgbClr val="0C0C0C"/>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lt1"/>
                </a:buClr>
                <a:buSzPts val="1200"/>
                <a:buFont typeface="Arial"/>
                <a:buNone/>
              </a:pPr>
              <a:endParaRPr sz="1200" b="0" i="0" u="none" strike="noStrike" cap="none">
                <a:solidFill>
                  <a:srgbClr val="FFFFFF"/>
                </a:solidFill>
                <a:latin typeface="Arial"/>
                <a:ea typeface="Arial"/>
                <a:cs typeface="Arial"/>
                <a:sym typeface="Arial"/>
              </a:endParaRPr>
            </a:p>
          </p:txBody>
        </p:sp>
        <p:pic>
          <p:nvPicPr>
            <p:cNvPr id="372" name="Google Shape;372;p51"/>
            <p:cNvPicPr preferRelativeResize="0"/>
            <p:nvPr/>
          </p:nvPicPr>
          <p:blipFill rotWithShape="1">
            <a:blip r:embed="rId10">
              <a:alphaModFix/>
            </a:blip>
            <a:srcRect/>
            <a:stretch/>
          </p:blipFill>
          <p:spPr>
            <a:xfrm>
              <a:off x="1322263" y="6360461"/>
              <a:ext cx="8504884" cy="6371576"/>
            </a:xfrm>
            <a:prstGeom prst="rect">
              <a:avLst/>
            </a:prstGeom>
            <a:noFill/>
            <a:ln w="9525" cap="flat" cmpd="sng">
              <a:solidFill>
                <a:srgbClr val="0C0C0C"/>
              </a:solidFill>
              <a:prstDash val="solid"/>
              <a:round/>
              <a:headEnd type="none" w="sm" len="sm"/>
              <a:tailEnd type="none" w="sm" len="sm"/>
            </a:ln>
          </p:spPr>
        </p:pic>
      </p:grpSp>
      <p:sp>
        <p:nvSpPr>
          <p:cNvPr id="373" name="Google Shape;373;p51"/>
          <p:cNvSpPr txBox="1"/>
          <p:nvPr/>
        </p:nvSpPr>
        <p:spPr>
          <a:xfrm>
            <a:off x="7471775" y="3145063"/>
            <a:ext cx="429900" cy="4848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sng" strike="noStrike" cap="none">
                <a:solidFill>
                  <a:srgbClr val="07336F"/>
                </a:solidFill>
                <a:latin typeface="Candara"/>
                <a:ea typeface="Candara"/>
                <a:cs typeface="Candara"/>
                <a:sym typeface="Candara"/>
              </a:rPr>
              <a:t>GK3</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Imgr</a:t>
            </a:r>
            <a:endParaRPr sz="900" b="1" i="0" u="none" strike="noStrike" cap="none">
              <a:solidFill>
                <a:srgbClr val="07336F"/>
              </a:solidFill>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LM</a:t>
            </a:r>
            <a:endParaRPr sz="1100" i="0" u="none" strike="noStrike" cap="none">
              <a:solidFill>
                <a:srgbClr val="000000"/>
              </a:solidFill>
              <a:latin typeface="Candara"/>
              <a:ea typeface="Candara"/>
              <a:cs typeface="Candara"/>
              <a:sym typeface="Candara"/>
            </a:endParaRPr>
          </a:p>
        </p:txBody>
      </p:sp>
      <p:sp>
        <p:nvSpPr>
          <p:cNvPr id="374" name="Google Shape;374;p51"/>
          <p:cNvSpPr txBox="1"/>
          <p:nvPr/>
        </p:nvSpPr>
        <p:spPr>
          <a:xfrm>
            <a:off x="6978338" y="3147299"/>
            <a:ext cx="429900" cy="3462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sng" strike="noStrike" cap="none">
                <a:solidFill>
                  <a:srgbClr val="07336F"/>
                </a:solidFill>
                <a:latin typeface="Candara"/>
                <a:ea typeface="Candara"/>
                <a:cs typeface="Candara"/>
                <a:sym typeface="Candara"/>
              </a:rPr>
              <a:t>GK3</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FF0000"/>
              </a:buClr>
              <a:buSzPts val="900"/>
              <a:buFont typeface="Arial"/>
              <a:buNone/>
            </a:pPr>
            <a:r>
              <a:rPr lang="en" sz="900" b="1" i="0" u="none" strike="noStrike" cap="none">
                <a:solidFill>
                  <a:srgbClr val="FF0000"/>
                </a:solidFill>
                <a:latin typeface="Candara"/>
                <a:ea typeface="Candara"/>
                <a:cs typeface="Candara"/>
                <a:sym typeface="Candara"/>
              </a:rPr>
              <a:t>Sndr</a:t>
            </a:r>
            <a:endParaRPr sz="900" b="1" i="0" u="none" strike="noStrike" cap="none">
              <a:solidFill>
                <a:srgbClr val="FF0000"/>
              </a:solidFill>
              <a:latin typeface="Candara"/>
              <a:ea typeface="Candara"/>
              <a:cs typeface="Candara"/>
              <a:sym typeface="Candara"/>
            </a:endParaRPr>
          </a:p>
        </p:txBody>
      </p:sp>
      <p:sp>
        <p:nvSpPr>
          <p:cNvPr id="375" name="Google Shape;375;p51"/>
          <p:cNvSpPr txBox="1">
            <a:spLocks noGrp="1"/>
          </p:cNvSpPr>
          <p:nvPr>
            <p:ph type="sldNum" idx="12"/>
          </p:nvPr>
        </p:nvSpPr>
        <p:spPr>
          <a:xfrm>
            <a:off x="603500" y="4266650"/>
            <a:ext cx="7937100" cy="455700"/>
          </a:xfrm>
          <a:prstGeom prst="rect">
            <a:avLst/>
          </a:prstGeom>
          <a:solidFill>
            <a:srgbClr val="D8D8D8">
              <a:alpha val="49800"/>
            </a:srgbClr>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None/>
            </a:pPr>
            <a:r>
              <a:rPr lang="en" sz="1400" b="1" i="1" u="none" strike="noStrike" cap="none">
                <a:solidFill>
                  <a:schemeClr val="dk1"/>
                </a:solidFill>
                <a:latin typeface="Candara"/>
                <a:ea typeface="Candara"/>
                <a:cs typeface="Candara"/>
                <a:sym typeface="Candara"/>
              </a:rPr>
              <a:t>New capabilities for GeoXO allow NOAA to meet World Meteorological Organization objectives; match or exceed European and Chinese capabilities; and encourage Japan and Korea to acquire U.S. instruments.</a:t>
            </a:r>
            <a:endParaRPr sz="1100">
              <a:latin typeface="Candara"/>
              <a:ea typeface="Candara"/>
              <a:cs typeface="Candara"/>
              <a:sym typeface="Candara"/>
            </a:endParaRPr>
          </a:p>
        </p:txBody>
      </p:sp>
      <p:sp>
        <p:nvSpPr>
          <p:cNvPr id="376" name="Google Shape;376;p51"/>
          <p:cNvSpPr txBox="1"/>
          <p:nvPr/>
        </p:nvSpPr>
        <p:spPr>
          <a:xfrm>
            <a:off x="1514239" y="3143907"/>
            <a:ext cx="635400" cy="4848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sng" strike="noStrike" cap="none">
                <a:solidFill>
                  <a:srgbClr val="07336F"/>
                </a:solidFill>
                <a:latin typeface="Candara"/>
                <a:ea typeface="Candara"/>
                <a:cs typeface="Candara"/>
                <a:sym typeface="Candara"/>
              </a:rPr>
              <a:t>GEO-S</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FF0000"/>
                </a:solidFill>
                <a:latin typeface="Candara"/>
                <a:ea typeface="Candara"/>
                <a:cs typeface="Candara"/>
                <a:sym typeface="Candara"/>
              </a:rPr>
              <a:t>Sounder</a:t>
            </a:r>
            <a:endParaRPr sz="1100">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FF0000"/>
                </a:solidFill>
                <a:latin typeface="Candara"/>
                <a:ea typeface="Candara"/>
                <a:cs typeface="Candara"/>
                <a:sym typeface="Candara"/>
              </a:rPr>
              <a:t>AC</a:t>
            </a:r>
            <a:endParaRPr sz="900" b="1" i="0" u="none" strike="noStrike" cap="none">
              <a:solidFill>
                <a:srgbClr val="FF0000"/>
              </a:solidFill>
              <a:latin typeface="Candara"/>
              <a:ea typeface="Candara"/>
              <a:cs typeface="Candara"/>
              <a:sym typeface="Candara"/>
            </a:endParaRPr>
          </a:p>
        </p:txBody>
      </p:sp>
      <p:sp>
        <p:nvSpPr>
          <p:cNvPr id="377" name="Google Shape;377;p51"/>
          <p:cNvSpPr txBox="1">
            <a:spLocks noGrp="1"/>
          </p:cNvSpPr>
          <p:nvPr>
            <p:ph type="sldNum" idx="2"/>
          </p:nvPr>
        </p:nvSpPr>
        <p:spPr>
          <a:xfrm>
            <a:off x="6701663" y="4811539"/>
            <a:ext cx="2057400" cy="2739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100" i="0" u="none" strike="noStrike" cap="none">
                <a:solidFill>
                  <a:srgbClr val="000000"/>
                </a:solidFill>
                <a:latin typeface="Candara"/>
                <a:ea typeface="Candara"/>
                <a:cs typeface="Candara"/>
                <a:sym typeface="Candara"/>
              </a:rPr>
              <a:t> </a:t>
            </a:r>
            <a:endParaRPr sz="1100" i="0" u="none" strike="noStrike" cap="none">
              <a:solidFill>
                <a:srgbClr val="000000"/>
              </a:solidFill>
              <a:latin typeface="Candara"/>
              <a:ea typeface="Candara"/>
              <a:cs typeface="Candara"/>
              <a:sym typeface="Candara"/>
            </a:endParaRPr>
          </a:p>
        </p:txBody>
      </p:sp>
      <p:pic>
        <p:nvPicPr>
          <p:cNvPr id="378" name="Google Shape;378;p51"/>
          <p:cNvPicPr preferRelativeResize="0"/>
          <p:nvPr/>
        </p:nvPicPr>
        <p:blipFill rotWithShape="1">
          <a:blip r:embed="rId6">
            <a:alphaModFix/>
          </a:blip>
          <a:srcRect/>
          <a:stretch/>
        </p:blipFill>
        <p:spPr>
          <a:xfrm>
            <a:off x="7082410" y="2055480"/>
            <a:ext cx="380138" cy="253426"/>
          </a:xfrm>
          <a:prstGeom prst="rect">
            <a:avLst/>
          </a:prstGeom>
          <a:noFill/>
          <a:ln w="9525" cap="flat" cmpd="sng">
            <a:solidFill>
              <a:srgbClr val="0C0C0C"/>
            </a:solidFill>
            <a:prstDash val="solid"/>
            <a:round/>
            <a:headEnd type="none" w="sm" len="sm"/>
            <a:tailEnd type="none" w="sm" len="sm"/>
          </a:ln>
        </p:spPr>
      </p:pic>
      <p:sp>
        <p:nvSpPr>
          <p:cNvPr id="379" name="Google Shape;379;p51"/>
          <p:cNvSpPr txBox="1"/>
          <p:nvPr/>
        </p:nvSpPr>
        <p:spPr>
          <a:xfrm>
            <a:off x="41449" y="3493500"/>
            <a:ext cx="764400" cy="346200"/>
          </a:xfrm>
          <a:prstGeom prst="rect">
            <a:avLst/>
          </a:prstGeom>
          <a:solidFill>
            <a:schemeClr val="lt1"/>
          </a:solid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FF0000"/>
              </a:buClr>
              <a:buSzPts val="900"/>
              <a:buFont typeface="Arial"/>
              <a:buNone/>
            </a:pPr>
            <a:r>
              <a:rPr lang="en" sz="900" b="1" i="0" u="none" strike="noStrike" cap="none">
                <a:solidFill>
                  <a:srgbClr val="FF0000"/>
                </a:solidFill>
                <a:latin typeface="Candara"/>
                <a:ea typeface="Candara"/>
                <a:cs typeface="Candara"/>
                <a:sym typeface="Candara"/>
              </a:rPr>
              <a:t>New Capabilities</a:t>
            </a:r>
            <a:endParaRPr sz="1100" i="0" u="none" strike="noStrike" cap="none">
              <a:solidFill>
                <a:srgbClr val="000000"/>
              </a:solidFill>
              <a:latin typeface="Candara"/>
              <a:ea typeface="Candara"/>
              <a:cs typeface="Candara"/>
              <a:sym typeface="Candara"/>
            </a:endParaRPr>
          </a:p>
        </p:txBody>
      </p:sp>
      <p:sp>
        <p:nvSpPr>
          <p:cNvPr id="380" name="Google Shape;380;p51"/>
          <p:cNvSpPr txBox="1"/>
          <p:nvPr/>
        </p:nvSpPr>
        <p:spPr>
          <a:xfrm>
            <a:off x="2254625" y="3124889"/>
            <a:ext cx="567000" cy="623400"/>
          </a:xfrm>
          <a:prstGeom prst="rect">
            <a:avLst/>
          </a:prstGeom>
          <a:solidFill>
            <a:srgbClr val="FFFFFF"/>
          </a:solidFill>
          <a:ln w="9525" cap="flat" cmpd="sng">
            <a:solidFill>
              <a:srgbClr val="000000"/>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7336F"/>
              </a:buClr>
              <a:buSzPts val="900"/>
              <a:buFont typeface="Arial"/>
              <a:buNone/>
            </a:pPr>
            <a:r>
              <a:rPr lang="en" sz="900" b="1" i="0" u="sng" strike="noStrike" cap="none">
                <a:solidFill>
                  <a:srgbClr val="07336F"/>
                </a:solidFill>
                <a:latin typeface="Candara"/>
                <a:ea typeface="Candara"/>
                <a:cs typeface="Candara"/>
                <a:sym typeface="Candara"/>
              </a:rPr>
              <a:t>GEO-I</a:t>
            </a:r>
            <a:endParaRPr sz="11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Imager</a:t>
            </a:r>
            <a:endParaRPr sz="1100">
              <a:latin typeface="Candara"/>
              <a:ea typeface="Candara"/>
              <a:cs typeface="Candara"/>
              <a:sym typeface="Candara"/>
            </a:endParaRPr>
          </a:p>
          <a:p>
            <a:pPr marL="0" marR="0" lvl="0" indent="0" algn="ctr" rtl="0">
              <a:lnSpc>
                <a:spcPct val="100000"/>
              </a:lnSpc>
              <a:spcBef>
                <a:spcPts val="0"/>
              </a:spcBef>
              <a:spcAft>
                <a:spcPts val="0"/>
              </a:spcAft>
              <a:buClr>
                <a:srgbClr val="07336F"/>
              </a:buClr>
              <a:buSzPts val="900"/>
              <a:buFont typeface="Arial"/>
              <a:buNone/>
            </a:pPr>
            <a:r>
              <a:rPr lang="en" sz="900" b="1" i="0" u="none" strike="noStrike" cap="none">
                <a:solidFill>
                  <a:srgbClr val="07336F"/>
                </a:solidFill>
                <a:latin typeface="Candara"/>
                <a:ea typeface="Candara"/>
                <a:cs typeface="Candara"/>
                <a:sym typeface="Candara"/>
              </a:rPr>
              <a:t>LM</a:t>
            </a:r>
            <a:endParaRPr sz="900" b="1" i="0" u="none" strike="noStrike" cap="none">
              <a:solidFill>
                <a:srgbClr val="07336F"/>
              </a:solidFill>
              <a:latin typeface="Candara"/>
              <a:ea typeface="Candara"/>
              <a:cs typeface="Candara"/>
              <a:sym typeface="Candara"/>
            </a:endParaRPr>
          </a:p>
          <a:p>
            <a:pPr marL="0" marR="0" lvl="0" indent="0" algn="ctr" rtl="0">
              <a:lnSpc>
                <a:spcPct val="100000"/>
              </a:lnSpc>
              <a:spcBef>
                <a:spcPts val="0"/>
              </a:spcBef>
              <a:spcAft>
                <a:spcPts val="0"/>
              </a:spcAft>
              <a:buClr>
                <a:srgbClr val="FF0000"/>
              </a:buClr>
              <a:buSzPts val="900"/>
              <a:buFont typeface="Arial"/>
              <a:buNone/>
            </a:pPr>
            <a:r>
              <a:rPr lang="en" sz="900" b="1" i="0" u="none" strike="noStrike" cap="none">
                <a:solidFill>
                  <a:srgbClr val="FF0000"/>
                </a:solidFill>
                <a:latin typeface="Candara"/>
                <a:ea typeface="Candara"/>
                <a:cs typeface="Candara"/>
                <a:sym typeface="Candara"/>
              </a:rPr>
              <a:t>OC</a:t>
            </a:r>
            <a:endParaRPr sz="1100" i="0" u="none" strike="noStrike" cap="none">
              <a:solidFill>
                <a:srgbClr val="000000"/>
              </a:solidFill>
              <a:latin typeface="Candara"/>
              <a:ea typeface="Candara"/>
              <a:cs typeface="Candara"/>
              <a:sym typeface="Candar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pic>
        <p:nvPicPr>
          <p:cNvPr id="8" name="Picture 7">
            <a:extLst>
              <a:ext uri="{FF2B5EF4-FFF2-40B4-BE49-F238E27FC236}">
                <a16:creationId xmlns:a16="http://schemas.microsoft.com/office/drawing/2014/main" id="{37B76488-8DFF-4091-B926-9BEF40A048D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69223" y="703931"/>
            <a:ext cx="8753302" cy="4031844"/>
          </a:xfrm>
          <a:prstGeom prst="rect">
            <a:avLst/>
          </a:prstGeom>
        </p:spPr>
      </p:pic>
      <p:sp>
        <p:nvSpPr>
          <p:cNvPr id="385" name="Google Shape;385;p52"/>
          <p:cNvSpPr txBox="1">
            <a:spLocks noGrp="1"/>
          </p:cNvSpPr>
          <p:nvPr>
            <p:ph type="title"/>
          </p:nvPr>
        </p:nvSpPr>
        <p:spPr>
          <a:xfrm>
            <a:off x="628650" y="159675"/>
            <a:ext cx="7886700" cy="846300"/>
          </a:xfrm>
          <a:prstGeom prst="rect">
            <a:avLst/>
          </a:prstGeom>
          <a:noFill/>
          <a:ln>
            <a:noFill/>
          </a:ln>
        </p:spPr>
        <p:txBody>
          <a:bodyPr spcFirstLastPara="1" wrap="square" lIns="51425" tIns="25700" rIns="51425" bIns="25700" anchor="ctr" anchorCtr="0">
            <a:noAutofit/>
          </a:bodyPr>
          <a:lstStyle/>
          <a:p>
            <a:pPr marL="0" lvl="0" indent="0" algn="ctr" rtl="0">
              <a:lnSpc>
                <a:spcPct val="90000"/>
              </a:lnSpc>
              <a:spcBef>
                <a:spcPts val="0"/>
              </a:spcBef>
              <a:spcAft>
                <a:spcPts val="0"/>
              </a:spcAft>
              <a:buClr>
                <a:schemeClr val="dk1"/>
              </a:buClr>
              <a:buSzPts val="1100"/>
              <a:buNone/>
            </a:pPr>
            <a:r>
              <a:rPr lang="en" sz="2400" dirty="0">
                <a:latin typeface="Candara"/>
                <a:ea typeface="Candara"/>
                <a:cs typeface="Candara"/>
                <a:sym typeface="Candara"/>
              </a:rPr>
              <a:t>GOES-R Series and GeoXO Tentative Operational Schedule</a:t>
            </a:r>
            <a:endParaRPr dirty="0">
              <a:latin typeface="Candara"/>
              <a:ea typeface="Candara"/>
              <a:cs typeface="Candara"/>
              <a:sym typeface="Candara"/>
            </a:endParaRPr>
          </a:p>
        </p:txBody>
      </p:sp>
      <p:sp>
        <p:nvSpPr>
          <p:cNvPr id="387" name="Google Shape;387;p52"/>
          <p:cNvSpPr txBox="1"/>
          <p:nvPr/>
        </p:nvSpPr>
        <p:spPr>
          <a:xfrm>
            <a:off x="1855873" y="2759425"/>
            <a:ext cx="1765632" cy="715800"/>
          </a:xfrm>
          <a:prstGeom prst="rect">
            <a:avLst/>
          </a:prstGeom>
          <a:solidFill>
            <a:srgbClr val="F2F2F2"/>
          </a:solid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en" sz="1400" i="0" u="none" strike="noStrike" cap="none">
                <a:solidFill>
                  <a:srgbClr val="000000"/>
                </a:solidFill>
                <a:latin typeface="Candara"/>
                <a:ea typeface="Candara"/>
                <a:cs typeface="Candara"/>
                <a:sym typeface="Candara"/>
              </a:rPr>
              <a:t>Geo-Imager satellites launched to maintain 3 Imagers on orbit</a:t>
            </a:r>
            <a:endParaRPr sz="1100">
              <a:latin typeface="Candara"/>
              <a:ea typeface="Candara"/>
              <a:cs typeface="Candara"/>
              <a:sym typeface="Candara"/>
            </a:endParaRPr>
          </a:p>
        </p:txBody>
      </p:sp>
      <p:sp>
        <p:nvSpPr>
          <p:cNvPr id="388" name="Google Shape;388;p52"/>
          <p:cNvSpPr txBox="1"/>
          <p:nvPr/>
        </p:nvSpPr>
        <p:spPr>
          <a:xfrm>
            <a:off x="47476" y="1702817"/>
            <a:ext cx="798685" cy="408000"/>
          </a:xfrm>
          <a:prstGeom prst="rect">
            <a:avLst/>
          </a:prstGeom>
          <a:solidFill>
            <a:schemeClr val="bg1"/>
          </a:solid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None/>
            </a:pPr>
            <a:r>
              <a:rPr lang="en" sz="1100" b="1" i="1" u="none" strike="noStrike" cap="none" dirty="0">
                <a:solidFill>
                  <a:srgbClr val="000000"/>
                </a:solidFill>
                <a:latin typeface="Candara"/>
                <a:ea typeface="Candara"/>
                <a:cs typeface="Candara"/>
                <a:sym typeface="Candara"/>
              </a:rPr>
              <a:t>GOES-R Series</a:t>
            </a:r>
            <a:endParaRPr sz="1100" dirty="0">
              <a:latin typeface="Candara"/>
              <a:ea typeface="Candara"/>
              <a:cs typeface="Candara"/>
              <a:sym typeface="Candara"/>
            </a:endParaRPr>
          </a:p>
        </p:txBody>
      </p:sp>
      <p:sp>
        <p:nvSpPr>
          <p:cNvPr id="389" name="Google Shape;389;p52"/>
          <p:cNvSpPr txBox="1"/>
          <p:nvPr/>
        </p:nvSpPr>
        <p:spPr>
          <a:xfrm>
            <a:off x="21475" y="2913325"/>
            <a:ext cx="1068000" cy="408000"/>
          </a:xfrm>
          <a:prstGeom prst="rect">
            <a:avLst/>
          </a:prstGeom>
          <a:solidFill>
            <a:schemeClr val="bg1"/>
          </a:solid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None/>
            </a:pPr>
            <a:r>
              <a:rPr lang="en" sz="1100" b="1" i="1" u="none" strike="noStrike" cap="none" dirty="0">
                <a:solidFill>
                  <a:srgbClr val="000000"/>
                </a:solidFill>
                <a:latin typeface="Candara"/>
                <a:ea typeface="Candara"/>
                <a:cs typeface="Candara"/>
                <a:sym typeface="Candara"/>
              </a:rPr>
              <a:t>GeoXO Imagers</a:t>
            </a:r>
            <a:endParaRPr sz="1100" dirty="0">
              <a:latin typeface="Candara"/>
              <a:ea typeface="Candara"/>
              <a:cs typeface="Candara"/>
              <a:sym typeface="Candara"/>
            </a:endParaRPr>
          </a:p>
          <a:p>
            <a:pPr marL="0" marR="0" lvl="0" indent="0" algn="ctr" rtl="0">
              <a:lnSpc>
                <a:spcPct val="100000"/>
              </a:lnSpc>
              <a:spcBef>
                <a:spcPts val="0"/>
              </a:spcBef>
              <a:spcAft>
                <a:spcPts val="0"/>
              </a:spcAft>
              <a:buNone/>
            </a:pPr>
            <a:r>
              <a:rPr lang="en" sz="1100" b="1" i="1" u="none" strike="noStrike" cap="none" dirty="0">
                <a:solidFill>
                  <a:srgbClr val="000000"/>
                </a:solidFill>
                <a:latin typeface="Candara"/>
                <a:ea typeface="Candara"/>
                <a:cs typeface="Candara"/>
                <a:sym typeface="Candara"/>
              </a:rPr>
              <a:t>(with LM &amp; OC)</a:t>
            </a:r>
            <a:endParaRPr sz="1100" dirty="0">
              <a:latin typeface="Candara"/>
              <a:ea typeface="Candara"/>
              <a:cs typeface="Candara"/>
              <a:sym typeface="Candara"/>
            </a:endParaRPr>
          </a:p>
        </p:txBody>
      </p:sp>
      <p:sp>
        <p:nvSpPr>
          <p:cNvPr id="390" name="Google Shape;390;p52"/>
          <p:cNvSpPr txBox="1"/>
          <p:nvPr/>
        </p:nvSpPr>
        <p:spPr>
          <a:xfrm>
            <a:off x="1" y="4033025"/>
            <a:ext cx="1149900" cy="408000"/>
          </a:xfrm>
          <a:prstGeom prst="rect">
            <a:avLst/>
          </a:prstGeom>
          <a:solidFill>
            <a:schemeClr val="bg1"/>
          </a:solid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None/>
            </a:pPr>
            <a:r>
              <a:rPr lang="en" sz="1100" b="1" i="1" u="none" strike="noStrike" cap="none" dirty="0">
                <a:solidFill>
                  <a:srgbClr val="000000"/>
                </a:solidFill>
                <a:latin typeface="Candara"/>
                <a:ea typeface="Candara"/>
                <a:cs typeface="Candara"/>
                <a:sym typeface="Candara"/>
              </a:rPr>
              <a:t>GeoXO Sounders</a:t>
            </a:r>
            <a:endParaRPr sz="1100" dirty="0">
              <a:latin typeface="Candara"/>
              <a:ea typeface="Candara"/>
              <a:cs typeface="Candara"/>
              <a:sym typeface="Candara"/>
            </a:endParaRPr>
          </a:p>
          <a:p>
            <a:pPr marL="0" marR="0" lvl="0" indent="0" algn="ctr" rtl="0">
              <a:lnSpc>
                <a:spcPct val="100000"/>
              </a:lnSpc>
              <a:spcBef>
                <a:spcPts val="0"/>
              </a:spcBef>
              <a:spcAft>
                <a:spcPts val="0"/>
              </a:spcAft>
              <a:buNone/>
            </a:pPr>
            <a:r>
              <a:rPr lang="en" sz="1100" b="1" i="1" u="none" strike="noStrike" cap="none" dirty="0">
                <a:solidFill>
                  <a:srgbClr val="000000"/>
                </a:solidFill>
                <a:latin typeface="Candara"/>
                <a:ea typeface="Candara"/>
                <a:cs typeface="Candara"/>
                <a:sym typeface="Candara"/>
              </a:rPr>
              <a:t>(with AC)</a:t>
            </a:r>
            <a:endParaRPr sz="1100" dirty="0">
              <a:latin typeface="Candara"/>
              <a:ea typeface="Candara"/>
              <a:cs typeface="Candara"/>
              <a:sym typeface="Candar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55"/>
          <p:cNvSpPr txBox="1">
            <a:spLocks noGrp="1"/>
          </p:cNvSpPr>
          <p:nvPr>
            <p:ph type="title"/>
          </p:nvPr>
        </p:nvSpPr>
        <p:spPr>
          <a:xfrm>
            <a:off x="-56" y="102394"/>
            <a:ext cx="9144000" cy="9942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dk1"/>
              </a:buClr>
              <a:buSzPts val="1400"/>
              <a:buNone/>
            </a:pPr>
            <a:r>
              <a:rPr lang="en" sz="3000" dirty="0">
                <a:latin typeface="Candara" panose="020E0502030303020204" pitchFamily="34" charset="0"/>
                <a:ea typeface="Arial"/>
                <a:cs typeface="Arial"/>
                <a:sym typeface="Arial"/>
              </a:rPr>
              <a:t>Program Life Cycle </a:t>
            </a:r>
            <a:r>
              <a:rPr lang="en-US" sz="3000" dirty="0">
                <a:latin typeface="Candara" panose="020E0502030303020204" pitchFamily="34" charset="0"/>
                <a:ea typeface="Arial"/>
                <a:cs typeface="Arial"/>
                <a:sym typeface="Arial"/>
              </a:rPr>
              <a:t>Decision Gates</a:t>
            </a:r>
            <a:endParaRPr sz="3000" dirty="0">
              <a:latin typeface="Candara" panose="020E0502030303020204" pitchFamily="34" charset="0"/>
              <a:ea typeface="Arial"/>
              <a:cs typeface="Arial"/>
              <a:sym typeface="Arial"/>
            </a:endParaRPr>
          </a:p>
        </p:txBody>
      </p:sp>
      <p:cxnSp>
        <p:nvCxnSpPr>
          <p:cNvPr id="441" name="Google Shape;441;p55"/>
          <p:cNvCxnSpPr>
            <a:cxnSpLocks/>
            <a:stCxn id="442" idx="2"/>
          </p:cNvCxnSpPr>
          <p:nvPr/>
        </p:nvCxnSpPr>
        <p:spPr>
          <a:xfrm rot="5400000">
            <a:off x="3219468" y="2296873"/>
            <a:ext cx="1244082" cy="102683"/>
          </a:xfrm>
          <a:prstGeom prst="bentConnector3">
            <a:avLst>
              <a:gd name="adj1" fmla="val 50000"/>
            </a:avLst>
          </a:prstGeom>
          <a:noFill/>
          <a:ln>
            <a:noFill/>
          </a:ln>
        </p:spPr>
      </p:cxnSp>
      <p:sp>
        <p:nvSpPr>
          <p:cNvPr id="444" name="Google Shape;444;p55"/>
          <p:cNvSpPr txBox="1"/>
          <p:nvPr/>
        </p:nvSpPr>
        <p:spPr>
          <a:xfrm>
            <a:off x="156185" y="2088308"/>
            <a:ext cx="1540500" cy="531000"/>
          </a:xfrm>
          <a:prstGeom prst="rect">
            <a:avLst/>
          </a:prstGeom>
          <a:solidFill>
            <a:srgbClr val="FFFF99"/>
          </a:solidFill>
          <a:ln w="9525" cap="flat" cmpd="sng">
            <a:solidFill>
              <a:srgbClr val="398F98"/>
            </a:solidFill>
            <a:prstDash val="solid"/>
            <a:round/>
            <a:headEnd type="none" w="sm" len="sm"/>
            <a:tailEnd type="none" w="sm" len="sm"/>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 sz="1000" b="1" i="1" u="none" strike="noStrike" cap="none">
                <a:solidFill>
                  <a:schemeClr val="dk1"/>
                </a:solidFill>
                <a:latin typeface="Candara"/>
                <a:ea typeface="Candara"/>
                <a:cs typeface="Candara"/>
                <a:sym typeface="Candara"/>
              </a:rPr>
              <a:t>*DOC Deputy Secretary is the Milestone Decision Authority for MS1, 2, &amp; 3</a:t>
            </a:r>
            <a:endParaRPr sz="1000" i="1" u="none" strike="noStrike" cap="none">
              <a:solidFill>
                <a:srgbClr val="000000"/>
              </a:solidFill>
              <a:latin typeface="Candara"/>
              <a:ea typeface="Candara"/>
              <a:cs typeface="Candara"/>
              <a:sym typeface="Candara"/>
            </a:endParaRPr>
          </a:p>
        </p:txBody>
      </p:sp>
      <p:pic>
        <p:nvPicPr>
          <p:cNvPr id="445" name="Google Shape;445;p55"/>
          <p:cNvPicPr preferRelativeResize="0"/>
          <p:nvPr/>
        </p:nvPicPr>
        <p:blipFill rotWithShape="1">
          <a:blip r:embed="rId3" cstate="screen">
            <a:alphaModFix/>
            <a:extLst>
              <a:ext uri="{28A0092B-C50C-407E-A947-70E740481C1C}">
                <a14:useLocalDpi xmlns:a14="http://schemas.microsoft.com/office/drawing/2010/main"/>
              </a:ext>
            </a:extLst>
          </a:blip>
          <a:srcRect t="5722"/>
          <a:stretch/>
        </p:blipFill>
        <p:spPr>
          <a:xfrm>
            <a:off x="753400" y="2775125"/>
            <a:ext cx="7637199" cy="2001750"/>
          </a:xfrm>
          <a:prstGeom prst="rect">
            <a:avLst/>
          </a:prstGeom>
          <a:noFill/>
          <a:ln>
            <a:noFill/>
          </a:ln>
        </p:spPr>
      </p:pic>
      <p:sp>
        <p:nvSpPr>
          <p:cNvPr id="446" name="Google Shape;446;p55"/>
          <p:cNvSpPr txBox="1"/>
          <p:nvPr/>
        </p:nvSpPr>
        <p:spPr>
          <a:xfrm>
            <a:off x="2525000" y="3386050"/>
            <a:ext cx="2697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latin typeface="Candara"/>
                <a:ea typeface="Candara"/>
                <a:cs typeface="Candara"/>
                <a:sym typeface="Candara"/>
              </a:rPr>
              <a:t>*</a:t>
            </a:r>
            <a:endParaRPr sz="1200" b="1">
              <a:latin typeface="Candara"/>
              <a:ea typeface="Candara"/>
              <a:cs typeface="Candara"/>
              <a:sym typeface="Candara"/>
            </a:endParaRPr>
          </a:p>
        </p:txBody>
      </p:sp>
      <p:sp>
        <p:nvSpPr>
          <p:cNvPr id="447" name="Google Shape;447;p55"/>
          <p:cNvSpPr txBox="1"/>
          <p:nvPr/>
        </p:nvSpPr>
        <p:spPr>
          <a:xfrm>
            <a:off x="3191750" y="3386050"/>
            <a:ext cx="2697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latin typeface="Candara"/>
                <a:ea typeface="Candara"/>
                <a:cs typeface="Candara"/>
                <a:sym typeface="Candara"/>
              </a:rPr>
              <a:t>*</a:t>
            </a:r>
            <a:endParaRPr sz="1200" b="1">
              <a:latin typeface="Candara"/>
              <a:ea typeface="Candara"/>
              <a:cs typeface="Candara"/>
              <a:sym typeface="Candara"/>
            </a:endParaRPr>
          </a:p>
        </p:txBody>
      </p:sp>
      <p:sp>
        <p:nvSpPr>
          <p:cNvPr id="448" name="Google Shape;448;p55"/>
          <p:cNvSpPr txBox="1"/>
          <p:nvPr/>
        </p:nvSpPr>
        <p:spPr>
          <a:xfrm>
            <a:off x="4506200" y="3386050"/>
            <a:ext cx="2697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dirty="0">
                <a:latin typeface="Candara"/>
                <a:ea typeface="Candara"/>
                <a:cs typeface="Candara"/>
                <a:sym typeface="Candara"/>
              </a:rPr>
              <a:t>*</a:t>
            </a:r>
            <a:endParaRPr sz="1200" b="1" dirty="0">
              <a:latin typeface="Candara"/>
              <a:ea typeface="Candara"/>
              <a:cs typeface="Candara"/>
              <a:sym typeface="Candara"/>
            </a:endParaRPr>
          </a:p>
        </p:txBody>
      </p:sp>
      <p:cxnSp>
        <p:nvCxnSpPr>
          <p:cNvPr id="449" name="Google Shape;449;p55"/>
          <p:cNvCxnSpPr/>
          <p:nvPr/>
        </p:nvCxnSpPr>
        <p:spPr>
          <a:xfrm>
            <a:off x="6908259" y="1602688"/>
            <a:ext cx="0" cy="1340400"/>
          </a:xfrm>
          <a:prstGeom prst="straightConnector1">
            <a:avLst/>
          </a:prstGeom>
          <a:noFill/>
          <a:ln w="9525" cap="flat" cmpd="sng">
            <a:solidFill>
              <a:srgbClr val="2E91B8"/>
            </a:solidFill>
            <a:prstDash val="solid"/>
            <a:round/>
            <a:headEnd type="none" w="sm" len="sm"/>
            <a:tailEnd type="triangle" w="med" len="med"/>
          </a:ln>
        </p:spPr>
      </p:cxnSp>
      <p:cxnSp>
        <p:nvCxnSpPr>
          <p:cNvPr id="450" name="Google Shape;450;p55"/>
          <p:cNvCxnSpPr/>
          <p:nvPr/>
        </p:nvCxnSpPr>
        <p:spPr>
          <a:xfrm>
            <a:off x="5345091" y="2468719"/>
            <a:ext cx="0" cy="474300"/>
          </a:xfrm>
          <a:prstGeom prst="straightConnector1">
            <a:avLst/>
          </a:prstGeom>
          <a:noFill/>
          <a:ln w="9525" cap="flat" cmpd="sng">
            <a:solidFill>
              <a:srgbClr val="2E91B8"/>
            </a:solidFill>
            <a:prstDash val="solid"/>
            <a:round/>
            <a:headEnd type="none" w="sm" len="sm"/>
            <a:tailEnd type="triangle" w="med" len="med"/>
          </a:ln>
        </p:spPr>
      </p:cxnSp>
      <p:cxnSp>
        <p:nvCxnSpPr>
          <p:cNvPr id="451" name="Google Shape;451;p55"/>
          <p:cNvCxnSpPr/>
          <p:nvPr/>
        </p:nvCxnSpPr>
        <p:spPr>
          <a:xfrm>
            <a:off x="2820093" y="2458330"/>
            <a:ext cx="0" cy="474300"/>
          </a:xfrm>
          <a:prstGeom prst="straightConnector1">
            <a:avLst/>
          </a:prstGeom>
          <a:noFill/>
          <a:ln w="9525" cap="flat" cmpd="sng">
            <a:solidFill>
              <a:srgbClr val="2E91B8"/>
            </a:solidFill>
            <a:prstDash val="solid"/>
            <a:round/>
            <a:headEnd type="none" w="sm" len="sm"/>
            <a:tailEnd type="triangle" w="med" len="med"/>
          </a:ln>
        </p:spPr>
      </p:cxnSp>
      <p:cxnSp>
        <p:nvCxnSpPr>
          <p:cNvPr id="452" name="Google Shape;452;p55"/>
          <p:cNvCxnSpPr/>
          <p:nvPr/>
        </p:nvCxnSpPr>
        <p:spPr>
          <a:xfrm>
            <a:off x="1752287" y="1567513"/>
            <a:ext cx="0" cy="1340400"/>
          </a:xfrm>
          <a:prstGeom prst="straightConnector1">
            <a:avLst/>
          </a:prstGeom>
          <a:noFill/>
          <a:ln w="9525" cap="flat" cmpd="sng">
            <a:solidFill>
              <a:srgbClr val="2E91B8"/>
            </a:solidFill>
            <a:prstDash val="solid"/>
            <a:round/>
            <a:headEnd type="none" w="sm" len="sm"/>
            <a:tailEnd type="triangle" w="med" len="med"/>
          </a:ln>
        </p:spPr>
      </p:cxnSp>
      <p:sp>
        <p:nvSpPr>
          <p:cNvPr id="453" name="Google Shape;453;p55"/>
          <p:cNvSpPr txBox="1"/>
          <p:nvPr/>
        </p:nvSpPr>
        <p:spPr>
          <a:xfrm>
            <a:off x="974188" y="1040656"/>
            <a:ext cx="1394100" cy="623400"/>
          </a:xfrm>
          <a:prstGeom prst="rect">
            <a:avLst/>
          </a:prstGeom>
          <a:solidFill>
            <a:srgbClr val="CCCCFF"/>
          </a:solidFill>
          <a:ln w="9525" cap="flat" cmpd="sng">
            <a:solidFill>
              <a:srgbClr val="398F98"/>
            </a:solidFill>
            <a:prstDash val="solid"/>
            <a:round/>
            <a:headEnd type="none" w="sm" len="sm"/>
            <a:tailEnd type="none" w="sm" len="sm"/>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 sz="900" b="1" i="0" u="none" strike="noStrike" cap="none">
                <a:solidFill>
                  <a:schemeClr val="dk1"/>
                </a:solidFill>
                <a:latin typeface="Candara"/>
                <a:ea typeface="Candara"/>
                <a:cs typeface="Candara"/>
                <a:sym typeface="Candara"/>
              </a:rPr>
              <a:t>Milestone Zero</a:t>
            </a:r>
            <a:endParaRPr sz="1100" i="0" u="none" strike="noStrike" cap="none">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a:solidFill>
                  <a:schemeClr val="dk1"/>
                </a:solidFill>
                <a:latin typeface="Candara"/>
                <a:ea typeface="Candara"/>
                <a:cs typeface="Candara"/>
                <a:sym typeface="Candara"/>
              </a:rPr>
              <a:t>Completed Dec 2019</a:t>
            </a:r>
            <a:endParaRPr sz="1100" i="0" u="none" strike="noStrike" cap="none">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a:solidFill>
                  <a:schemeClr val="dk1"/>
                </a:solidFill>
                <a:latin typeface="Candara"/>
                <a:ea typeface="Candara"/>
                <a:cs typeface="Candara"/>
                <a:sym typeface="Candara"/>
              </a:rPr>
              <a:t>Identified Mission Need</a:t>
            </a:r>
            <a:endParaRPr sz="1100" i="0" u="none" strike="noStrike" cap="none">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a:solidFill>
                  <a:schemeClr val="dk1"/>
                </a:solidFill>
                <a:latin typeface="Candara"/>
                <a:ea typeface="Candara"/>
                <a:cs typeface="Candara"/>
                <a:sym typeface="Candara"/>
              </a:rPr>
              <a:t>Initiated Concept Phase</a:t>
            </a:r>
            <a:endParaRPr sz="1100" i="0" u="none" strike="noStrike" cap="none">
              <a:solidFill>
                <a:srgbClr val="000000"/>
              </a:solidFill>
              <a:latin typeface="Candara"/>
              <a:ea typeface="Candara"/>
              <a:cs typeface="Candara"/>
              <a:sym typeface="Candara"/>
            </a:endParaRPr>
          </a:p>
        </p:txBody>
      </p:sp>
      <p:sp>
        <p:nvSpPr>
          <p:cNvPr id="454" name="Google Shape;454;p55"/>
          <p:cNvSpPr txBox="1"/>
          <p:nvPr/>
        </p:nvSpPr>
        <p:spPr>
          <a:xfrm>
            <a:off x="1870775" y="1837825"/>
            <a:ext cx="1849200" cy="900300"/>
          </a:xfrm>
          <a:prstGeom prst="rect">
            <a:avLst/>
          </a:prstGeom>
          <a:solidFill>
            <a:srgbClr val="CCCCFF"/>
          </a:solidFill>
          <a:ln w="9525" cap="flat" cmpd="sng">
            <a:solidFill>
              <a:srgbClr val="398F98"/>
            </a:solidFill>
            <a:prstDash val="solid"/>
            <a:round/>
            <a:headEnd type="none" w="sm" len="sm"/>
            <a:tailEnd type="none" w="sm" len="sm"/>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 sz="900" b="1" i="0" u="none" strike="noStrike" cap="none" dirty="0">
                <a:solidFill>
                  <a:schemeClr val="dk1"/>
                </a:solidFill>
                <a:latin typeface="Candara"/>
                <a:ea typeface="Candara"/>
                <a:cs typeface="Candara"/>
                <a:sym typeface="Candara"/>
              </a:rPr>
              <a:t>Milestone 1*</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Approve Program Initiation</a:t>
            </a:r>
            <a:endParaRPr sz="1100" i="0" u="none" strike="noStrike" cap="none" dirty="0">
              <a:solidFill>
                <a:srgbClr val="000000"/>
              </a:solidFill>
              <a:latin typeface="Candara"/>
              <a:ea typeface="Candara"/>
              <a:cs typeface="Candara"/>
              <a:sym typeface="Candara"/>
            </a:endParaRPr>
          </a:p>
          <a:p>
            <a:pPr marL="0" marR="0" lvl="0" indent="0" algn="l" rtl="0">
              <a:lnSpc>
                <a:spcPct val="100000"/>
              </a:lnSpc>
              <a:spcBef>
                <a:spcPts val="0"/>
              </a:spcBef>
              <a:spcAft>
                <a:spcPts val="0"/>
              </a:spcAft>
              <a:buClr>
                <a:srgbClr val="000000"/>
              </a:buClr>
              <a:buSzPts val="900"/>
              <a:buFont typeface="Arial"/>
              <a:buNone/>
            </a:pPr>
            <a:r>
              <a:rPr lang="en" sz="900" b="1" i="0" u="none" strike="noStrike" cap="none" dirty="0">
                <a:solidFill>
                  <a:schemeClr val="dk1"/>
                </a:solidFill>
                <a:latin typeface="Candara"/>
                <a:ea typeface="Candara"/>
                <a:cs typeface="Candara"/>
                <a:sym typeface="Candara"/>
              </a:rPr>
              <a:t>     /Definition Phase start </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Validates Mission Need </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Independent Cost ROM</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US" sz="900" b="1" i="0" u="none" strike="noStrike" cap="none" dirty="0">
                <a:solidFill>
                  <a:schemeClr val="dk1"/>
                </a:solidFill>
                <a:latin typeface="Candara"/>
                <a:ea typeface="Candara"/>
                <a:cs typeface="Candara"/>
                <a:sym typeface="Candara"/>
              </a:rPr>
              <a:t>Completed Nov 2021</a:t>
            </a:r>
            <a:endParaRPr sz="1100" i="0" u="none" strike="noStrike" cap="none" dirty="0">
              <a:solidFill>
                <a:srgbClr val="000000"/>
              </a:solidFill>
              <a:latin typeface="Candara"/>
              <a:ea typeface="Candara"/>
              <a:cs typeface="Candara"/>
              <a:sym typeface="Candara"/>
            </a:endParaRPr>
          </a:p>
        </p:txBody>
      </p:sp>
      <p:sp>
        <p:nvSpPr>
          <p:cNvPr id="455" name="Google Shape;455;p55"/>
          <p:cNvSpPr txBox="1"/>
          <p:nvPr/>
        </p:nvSpPr>
        <p:spPr>
          <a:xfrm>
            <a:off x="4394097" y="1837831"/>
            <a:ext cx="1977000" cy="900300"/>
          </a:xfrm>
          <a:prstGeom prst="rect">
            <a:avLst/>
          </a:prstGeom>
          <a:solidFill>
            <a:srgbClr val="CCCCFF"/>
          </a:solidFill>
          <a:ln w="9525" cap="flat" cmpd="sng">
            <a:solidFill>
              <a:srgbClr val="398F98"/>
            </a:solidFill>
            <a:prstDash val="solid"/>
            <a:round/>
            <a:headEnd type="none" w="sm" len="sm"/>
            <a:tailEnd type="none" w="sm" len="sm"/>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 sz="900" b="1" i="0" u="none" strike="noStrike" cap="none" dirty="0">
                <a:solidFill>
                  <a:schemeClr val="dk1"/>
                </a:solidFill>
                <a:latin typeface="Candara"/>
                <a:ea typeface="Candara"/>
                <a:cs typeface="Candara"/>
                <a:sym typeface="Candara"/>
              </a:rPr>
              <a:t>Milestone 3*</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Approves Program Implementation</a:t>
            </a:r>
            <a:endParaRPr sz="1100" i="0" u="none" strike="noStrike" cap="none" dirty="0">
              <a:solidFill>
                <a:srgbClr val="000000"/>
              </a:solidFill>
              <a:latin typeface="Candara"/>
              <a:ea typeface="Candara"/>
              <a:cs typeface="Candara"/>
              <a:sym typeface="Candara"/>
            </a:endParaRPr>
          </a:p>
          <a:p>
            <a:pPr marL="0" marR="0" lvl="0" indent="0" algn="l" rtl="0">
              <a:lnSpc>
                <a:spcPct val="100000"/>
              </a:lnSpc>
              <a:spcBef>
                <a:spcPts val="0"/>
              </a:spcBef>
              <a:spcAft>
                <a:spcPts val="0"/>
              </a:spcAft>
              <a:buClr>
                <a:srgbClr val="000000"/>
              </a:buClr>
              <a:buSzPts val="900"/>
              <a:buFont typeface="Arial"/>
              <a:buNone/>
            </a:pPr>
            <a:r>
              <a:rPr lang="en" sz="900" b="1" i="0" u="none" strike="noStrike" cap="none" dirty="0">
                <a:solidFill>
                  <a:schemeClr val="dk1"/>
                </a:solidFill>
                <a:latin typeface="Candara"/>
                <a:ea typeface="Candara"/>
                <a:cs typeface="Candara"/>
                <a:sym typeface="Candara"/>
              </a:rPr>
              <a:t>     /Execution Phase start</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Approves Refined Requirements</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Independent Cost Estimate</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Planned 1QFY26</a:t>
            </a:r>
            <a:endParaRPr sz="1100" i="0" u="none" strike="noStrike" cap="none" dirty="0">
              <a:solidFill>
                <a:srgbClr val="000000"/>
              </a:solidFill>
              <a:latin typeface="Candara"/>
              <a:ea typeface="Candara"/>
              <a:cs typeface="Candara"/>
              <a:sym typeface="Candara"/>
            </a:endParaRPr>
          </a:p>
        </p:txBody>
      </p:sp>
      <p:sp>
        <p:nvSpPr>
          <p:cNvPr id="456" name="Google Shape;456;p55"/>
          <p:cNvSpPr txBox="1"/>
          <p:nvPr/>
        </p:nvSpPr>
        <p:spPr>
          <a:xfrm>
            <a:off x="5706784" y="1044174"/>
            <a:ext cx="1977000" cy="623400"/>
          </a:xfrm>
          <a:prstGeom prst="rect">
            <a:avLst/>
          </a:prstGeom>
          <a:solidFill>
            <a:srgbClr val="CCCCFF"/>
          </a:solidFill>
          <a:ln w="9525" cap="flat" cmpd="sng">
            <a:solidFill>
              <a:srgbClr val="398F98"/>
            </a:solidFill>
            <a:prstDash val="solid"/>
            <a:round/>
            <a:headEnd type="none" w="sm" len="sm"/>
            <a:tailEnd type="none" w="sm" len="sm"/>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 sz="900" b="1" i="0" u="none" strike="noStrike" cap="none" dirty="0">
                <a:solidFill>
                  <a:schemeClr val="dk1"/>
                </a:solidFill>
                <a:latin typeface="Candara"/>
                <a:ea typeface="Candara"/>
                <a:cs typeface="Candara"/>
                <a:sym typeface="Candara"/>
              </a:rPr>
              <a:t>Milestone 4</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Approves start of Operations Phase</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Confirm Requirements Traceability</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Planned 2QFY32</a:t>
            </a:r>
            <a:endParaRPr sz="1100" i="0" u="none" strike="noStrike" cap="none" dirty="0">
              <a:solidFill>
                <a:srgbClr val="000000"/>
              </a:solidFill>
              <a:latin typeface="Candara"/>
              <a:ea typeface="Candara"/>
              <a:cs typeface="Candara"/>
              <a:sym typeface="Candara"/>
            </a:endParaRPr>
          </a:p>
        </p:txBody>
      </p:sp>
      <p:cxnSp>
        <p:nvCxnSpPr>
          <p:cNvPr id="443" name="Google Shape;443;p55"/>
          <p:cNvCxnSpPr/>
          <p:nvPr/>
        </p:nvCxnSpPr>
        <p:spPr>
          <a:xfrm>
            <a:off x="3822159" y="1567510"/>
            <a:ext cx="0" cy="1340400"/>
          </a:xfrm>
          <a:prstGeom prst="straightConnector1">
            <a:avLst/>
          </a:prstGeom>
          <a:noFill/>
          <a:ln w="9525" cap="flat" cmpd="sng">
            <a:solidFill>
              <a:srgbClr val="2E91B8"/>
            </a:solidFill>
            <a:prstDash val="solid"/>
            <a:round/>
            <a:headEnd type="none" w="sm" len="sm"/>
            <a:tailEnd type="triangle" w="med" len="med"/>
          </a:ln>
        </p:spPr>
      </p:cxnSp>
      <p:sp>
        <p:nvSpPr>
          <p:cNvPr id="442" name="Google Shape;442;p55"/>
          <p:cNvSpPr txBox="1"/>
          <p:nvPr/>
        </p:nvSpPr>
        <p:spPr>
          <a:xfrm>
            <a:off x="2440615" y="964456"/>
            <a:ext cx="2904469" cy="761717"/>
          </a:xfrm>
          <a:prstGeom prst="rect">
            <a:avLst/>
          </a:prstGeom>
          <a:solidFill>
            <a:srgbClr val="CCCCFF"/>
          </a:solidFill>
          <a:ln w="9525" cap="flat" cmpd="sng">
            <a:solidFill>
              <a:srgbClr val="398F98"/>
            </a:solidFill>
            <a:prstDash val="solid"/>
            <a:round/>
            <a:headEnd type="none" w="sm" len="sm"/>
            <a:tailEnd type="none" w="sm" len="sm"/>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 sz="900" b="1" i="0" u="none" strike="noStrike" cap="none" dirty="0">
                <a:solidFill>
                  <a:schemeClr val="dk1"/>
                </a:solidFill>
                <a:latin typeface="Candara"/>
                <a:ea typeface="Candara"/>
                <a:cs typeface="Candara"/>
                <a:sym typeface="Candara"/>
              </a:rPr>
              <a:t>Milestone 2*</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Approves Program &amp; Development Phase start</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Approves requirements and acquisition strategy</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Independent Cost Estimate</a:t>
            </a:r>
            <a:endParaRPr sz="1100" i="0" u="none" strike="noStrike" cap="none" dirty="0">
              <a:solidFill>
                <a:srgbClr val="000000"/>
              </a:solidFill>
              <a:latin typeface="Candara"/>
              <a:ea typeface="Candara"/>
              <a:cs typeface="Candara"/>
              <a:sym typeface="Candara"/>
            </a:endParaRPr>
          </a:p>
          <a:p>
            <a:pPr marL="88900" marR="0" lvl="0" indent="-82550" algn="l" rtl="0">
              <a:lnSpc>
                <a:spcPct val="100000"/>
              </a:lnSpc>
              <a:spcBef>
                <a:spcPts val="0"/>
              </a:spcBef>
              <a:spcAft>
                <a:spcPts val="0"/>
              </a:spcAft>
              <a:buClr>
                <a:schemeClr val="dk1"/>
              </a:buClr>
              <a:buSzPts val="900"/>
              <a:buFont typeface="Candara"/>
              <a:buChar char="•"/>
            </a:pPr>
            <a:r>
              <a:rPr lang="en" sz="900" b="1" i="0" u="none" strike="noStrike" cap="none" dirty="0">
                <a:solidFill>
                  <a:schemeClr val="dk1"/>
                </a:solidFill>
                <a:latin typeface="Candara"/>
                <a:ea typeface="Candara"/>
                <a:cs typeface="Candara"/>
                <a:sym typeface="Candara"/>
              </a:rPr>
              <a:t>Planned </a:t>
            </a:r>
            <a:r>
              <a:rPr lang="en" sz="900" b="1" dirty="0">
                <a:solidFill>
                  <a:schemeClr val="dk1"/>
                </a:solidFill>
                <a:latin typeface="Candara"/>
                <a:ea typeface="Candara"/>
                <a:cs typeface="Candara"/>
                <a:sym typeface="Candara"/>
              </a:rPr>
              <a:t>1QFY23</a:t>
            </a:r>
            <a:endParaRPr sz="1100" i="0" u="none" strike="noStrike" cap="none" dirty="0">
              <a:solidFill>
                <a:srgbClr val="000000"/>
              </a:solidFill>
              <a:latin typeface="Candara"/>
              <a:ea typeface="Candara"/>
              <a:cs typeface="Candara"/>
              <a:sym typeface="Candar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54"/>
          <p:cNvSpPr txBox="1">
            <a:spLocks noGrp="1"/>
          </p:cNvSpPr>
          <p:nvPr>
            <p:ph type="title"/>
          </p:nvPr>
        </p:nvSpPr>
        <p:spPr>
          <a:xfrm>
            <a:off x="628650" y="10239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dk1"/>
              </a:buClr>
              <a:buSzPts val="1400"/>
              <a:buNone/>
            </a:pPr>
            <a:r>
              <a:rPr lang="en" dirty="0">
                <a:latin typeface="Candara"/>
                <a:ea typeface="Candara"/>
                <a:cs typeface="Candara"/>
                <a:sym typeface="Candara"/>
              </a:rPr>
              <a:t>Program Life Cycle Cost Estimate</a:t>
            </a:r>
            <a:endParaRPr dirty="0">
              <a:latin typeface="Candara"/>
              <a:ea typeface="Candara"/>
              <a:cs typeface="Candara"/>
              <a:sym typeface="Candara"/>
            </a:endParaRPr>
          </a:p>
        </p:txBody>
      </p:sp>
      <p:sp>
        <p:nvSpPr>
          <p:cNvPr id="433" name="Google Shape;433;p54"/>
          <p:cNvSpPr txBox="1">
            <a:spLocks noGrp="1"/>
          </p:cNvSpPr>
          <p:nvPr>
            <p:ph type="body" idx="1"/>
          </p:nvPr>
        </p:nvSpPr>
        <p:spPr>
          <a:xfrm>
            <a:off x="259274" y="889899"/>
            <a:ext cx="8440225" cy="2032200"/>
          </a:xfrm>
          <a:prstGeom prst="rect">
            <a:avLst/>
          </a:prstGeom>
          <a:noFill/>
          <a:ln>
            <a:noFill/>
          </a:ln>
        </p:spPr>
        <p:txBody>
          <a:bodyPr spcFirstLastPara="1" wrap="square" lIns="68575" tIns="34275" rIns="68575" bIns="34275" anchor="t" anchorCtr="0">
            <a:noAutofit/>
          </a:bodyPr>
          <a:lstStyle/>
          <a:p>
            <a:pPr marL="177800" lvl="0" indent="-171450" algn="l" rtl="0">
              <a:lnSpc>
                <a:spcPct val="90000"/>
              </a:lnSpc>
              <a:spcBef>
                <a:spcPts val="0"/>
              </a:spcBef>
              <a:spcAft>
                <a:spcPts val="0"/>
              </a:spcAft>
              <a:buSzPts val="1500"/>
              <a:buFont typeface="Candara"/>
              <a:buChar char="•"/>
            </a:pPr>
            <a:r>
              <a:rPr lang="en" sz="1600" dirty="0">
                <a:latin typeface="Candara"/>
                <a:ea typeface="Candara"/>
                <a:cs typeface="Candara"/>
                <a:sym typeface="Candara"/>
              </a:rPr>
              <a:t>Program Life Cycle Cost estimate $18.6B, covering development and operations over 2021-2055</a:t>
            </a:r>
            <a:endParaRPr sz="1600" dirty="0">
              <a:latin typeface="Candara"/>
              <a:ea typeface="Candara"/>
              <a:cs typeface="Candara"/>
              <a:sym typeface="Candara"/>
            </a:endParaRPr>
          </a:p>
          <a:p>
            <a:pPr marL="520700" lvl="1" indent="-184150" algn="l" rtl="0">
              <a:lnSpc>
                <a:spcPct val="90000"/>
              </a:lnSpc>
              <a:spcBef>
                <a:spcPts val="400"/>
              </a:spcBef>
              <a:spcAft>
                <a:spcPts val="0"/>
              </a:spcAft>
              <a:buSzPts val="1500"/>
              <a:buFont typeface="Candara"/>
              <a:buChar char="•"/>
            </a:pPr>
            <a:r>
              <a:rPr lang="en" sz="1600" dirty="0">
                <a:latin typeface="Candara"/>
                <a:ea typeface="Candara"/>
                <a:cs typeface="Candara"/>
                <a:sym typeface="Candara"/>
              </a:rPr>
              <a:t>Comparable to GOES-R Series investment when inflated to GeoXO timeframe</a:t>
            </a:r>
            <a:endParaRPr sz="1600" dirty="0">
              <a:latin typeface="Candara"/>
              <a:ea typeface="Candara"/>
              <a:cs typeface="Candara"/>
              <a:sym typeface="Candara"/>
            </a:endParaRPr>
          </a:p>
          <a:p>
            <a:pPr marL="520700" lvl="1" indent="-184150" algn="l" rtl="0">
              <a:lnSpc>
                <a:spcPct val="90000"/>
              </a:lnSpc>
              <a:spcBef>
                <a:spcPts val="400"/>
              </a:spcBef>
              <a:spcAft>
                <a:spcPts val="0"/>
              </a:spcAft>
              <a:buSzPts val="1500"/>
              <a:buFont typeface="Candara"/>
              <a:buChar char="•"/>
            </a:pPr>
            <a:r>
              <a:rPr lang="en" sz="1600" dirty="0">
                <a:latin typeface="Candara"/>
                <a:ea typeface="Candara"/>
                <a:cs typeface="Candara"/>
                <a:sym typeface="Candara"/>
              </a:rPr>
              <a:t>Includes 16 instruments, 6 NOAA spacecraft, 6 launch vehicles, ground system, data products, spacecraft and data ops, rebroadcast services, maintenance and sustainment</a:t>
            </a:r>
            <a:endParaRPr sz="1600" dirty="0">
              <a:latin typeface="Candara"/>
              <a:ea typeface="Candara"/>
              <a:cs typeface="Candara"/>
              <a:sym typeface="Candara"/>
            </a:endParaRPr>
          </a:p>
          <a:p>
            <a:pPr marL="863600" lvl="2" indent="-184150" algn="l" rtl="0">
              <a:lnSpc>
                <a:spcPct val="90000"/>
              </a:lnSpc>
              <a:spcBef>
                <a:spcPts val="400"/>
              </a:spcBef>
              <a:spcAft>
                <a:spcPts val="0"/>
              </a:spcAft>
              <a:buSzPts val="1500"/>
              <a:buFont typeface="Candara"/>
              <a:buChar char="•"/>
            </a:pPr>
            <a:r>
              <a:rPr lang="en" sz="1600" dirty="0">
                <a:latin typeface="Candara"/>
                <a:ea typeface="Candara"/>
                <a:cs typeface="Candara"/>
                <a:sym typeface="Candara"/>
              </a:rPr>
              <a:t>Imager/LM/OC Launches: 2032, 2035, 2039, 2042;  Sounder/AC Launches: 2036, 2040</a:t>
            </a:r>
            <a:endParaRPr sz="1600" dirty="0">
              <a:latin typeface="Candara"/>
              <a:ea typeface="Candara"/>
              <a:cs typeface="Candara"/>
              <a:sym typeface="Candara"/>
            </a:endParaRPr>
          </a:p>
          <a:p>
            <a:pPr marL="863600" lvl="2" indent="-184150" algn="l" rtl="0">
              <a:lnSpc>
                <a:spcPct val="90000"/>
              </a:lnSpc>
              <a:spcBef>
                <a:spcPts val="400"/>
              </a:spcBef>
              <a:spcAft>
                <a:spcPts val="0"/>
              </a:spcAft>
              <a:buSzPts val="1500"/>
              <a:buFont typeface="Candara"/>
              <a:buChar char="•"/>
            </a:pPr>
            <a:r>
              <a:rPr lang="en" sz="1600" dirty="0">
                <a:latin typeface="Candara"/>
                <a:ea typeface="Candara"/>
                <a:cs typeface="Candara"/>
                <a:sym typeface="Candara"/>
              </a:rPr>
              <a:t>Operations phase: 2032-55 </a:t>
            </a:r>
            <a:endParaRPr sz="1600" dirty="0">
              <a:latin typeface="Candara"/>
              <a:ea typeface="Candara"/>
              <a:cs typeface="Candara"/>
              <a:sym typeface="Candara"/>
            </a:endParaRPr>
          </a:p>
          <a:p>
            <a:pPr marL="520700" lvl="1" indent="-184150" algn="l" rtl="0">
              <a:lnSpc>
                <a:spcPct val="90000"/>
              </a:lnSpc>
              <a:spcBef>
                <a:spcPts val="400"/>
              </a:spcBef>
              <a:spcAft>
                <a:spcPts val="0"/>
              </a:spcAft>
              <a:buSzPts val="1500"/>
              <a:buFont typeface="Candara"/>
              <a:buChar char="•"/>
            </a:pPr>
            <a:r>
              <a:rPr lang="en" sz="1600" dirty="0">
                <a:latin typeface="Candara"/>
                <a:ea typeface="Candara"/>
                <a:cs typeface="Candara"/>
                <a:sym typeface="Candara"/>
              </a:rPr>
              <a:t>Schedule optimized to meet data continuity needs while meeting funding guid</a:t>
            </a:r>
            <a:r>
              <a:rPr lang="en-US" sz="1600" dirty="0" err="1">
                <a:latin typeface="Candara"/>
                <a:ea typeface="Candara"/>
                <a:cs typeface="Candara"/>
                <a:sym typeface="Candara"/>
              </a:rPr>
              <a:t>ance</a:t>
            </a:r>
            <a:endParaRPr sz="1600" dirty="0">
              <a:latin typeface="Candara"/>
              <a:ea typeface="Candara"/>
              <a:cs typeface="Candara"/>
              <a:sym typeface="Candara"/>
            </a:endParaRPr>
          </a:p>
        </p:txBody>
      </p:sp>
      <p:pic>
        <p:nvPicPr>
          <p:cNvPr id="434" name="Google Shape;434;p5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933949" y="2918659"/>
            <a:ext cx="3765550" cy="1814325"/>
          </a:xfrm>
          <a:prstGeom prst="rect">
            <a:avLst/>
          </a:prstGeom>
          <a:noFill/>
          <a:ln w="9525" cap="flat" cmpd="sng">
            <a:solidFill>
              <a:srgbClr val="BFBFBF"/>
            </a:solidFill>
            <a:prstDash val="solid"/>
            <a:round/>
            <a:headEnd type="none" w="sm" len="sm"/>
            <a:tailEnd type="none" w="sm" len="sm"/>
          </a:ln>
        </p:spPr>
      </p:pic>
      <p:sp>
        <p:nvSpPr>
          <p:cNvPr id="435" name="Google Shape;435;p54"/>
          <p:cNvSpPr txBox="1"/>
          <p:nvPr/>
        </p:nvSpPr>
        <p:spPr>
          <a:xfrm>
            <a:off x="259274" y="2711964"/>
            <a:ext cx="4701610" cy="1600408"/>
          </a:xfrm>
          <a:prstGeom prst="rect">
            <a:avLst/>
          </a:prstGeom>
          <a:noFill/>
          <a:ln>
            <a:noFill/>
          </a:ln>
        </p:spPr>
        <p:txBody>
          <a:bodyPr spcFirstLastPara="1" wrap="square" lIns="91425" tIns="91425" rIns="91425" bIns="91425" anchor="t" anchorCtr="0">
            <a:spAutoFit/>
          </a:bodyPr>
          <a:lstStyle/>
          <a:p>
            <a:pPr marL="177800" lvl="0" indent="-171450" algn="l" rtl="0">
              <a:lnSpc>
                <a:spcPct val="90000"/>
              </a:lnSpc>
              <a:spcBef>
                <a:spcPts val="800"/>
              </a:spcBef>
              <a:spcAft>
                <a:spcPts val="0"/>
              </a:spcAft>
              <a:buClr>
                <a:schemeClr val="dk1"/>
              </a:buClr>
              <a:buSzPts val="1500"/>
              <a:buFont typeface="Candara"/>
              <a:buChar char="•"/>
            </a:pPr>
            <a:r>
              <a:rPr lang="en" sz="1600" dirty="0">
                <a:solidFill>
                  <a:schemeClr val="dk1"/>
                </a:solidFill>
                <a:latin typeface="Candara"/>
                <a:ea typeface="Candara"/>
                <a:cs typeface="Candara"/>
                <a:sym typeface="Candara"/>
              </a:rPr>
              <a:t>Independent cost estimates conducted </a:t>
            </a:r>
            <a:r>
              <a:rPr lang="en-US" sz="1600" dirty="0">
                <a:solidFill>
                  <a:schemeClr val="dk1"/>
                </a:solidFill>
                <a:latin typeface="Candara"/>
                <a:ea typeface="Candara"/>
                <a:cs typeface="Candara"/>
                <a:sym typeface="Candara"/>
              </a:rPr>
              <a:t>by NASA and Aerospace Corp have validated cost range</a:t>
            </a:r>
          </a:p>
          <a:p>
            <a:pPr lvl="1" indent="176213">
              <a:lnSpc>
                <a:spcPct val="90000"/>
              </a:lnSpc>
              <a:spcBef>
                <a:spcPts val="800"/>
              </a:spcBef>
              <a:buClr>
                <a:schemeClr val="dk1"/>
              </a:buClr>
              <a:buSzPts val="1500"/>
              <a:buFont typeface="Candara"/>
              <a:buChar char="•"/>
            </a:pPr>
            <a:r>
              <a:rPr lang="en-US" sz="1600" dirty="0">
                <a:solidFill>
                  <a:schemeClr val="dk1"/>
                </a:solidFill>
                <a:latin typeface="Candara"/>
                <a:ea typeface="Candara"/>
                <a:cs typeface="Candara"/>
                <a:sym typeface="Candara"/>
              </a:rPr>
              <a:t>For upcoming MS2 decision gate, DOC will conduct a formal Independent Cost Estimate</a:t>
            </a:r>
          </a:p>
          <a:p>
            <a:pPr marL="177800" lvl="4" indent="168275">
              <a:lnSpc>
                <a:spcPct val="90000"/>
              </a:lnSpc>
              <a:spcBef>
                <a:spcPts val="800"/>
              </a:spcBef>
              <a:buClr>
                <a:schemeClr val="dk1"/>
              </a:buClr>
              <a:buSzPts val="1500"/>
              <a:buFont typeface="Candara"/>
              <a:buChar char="•"/>
            </a:pPr>
            <a:r>
              <a:rPr lang="en-US" sz="1600" dirty="0">
                <a:solidFill>
                  <a:schemeClr val="dk1"/>
                </a:solidFill>
                <a:latin typeface="Candara"/>
                <a:ea typeface="Candara"/>
                <a:cs typeface="Candara"/>
                <a:sym typeface="Candara"/>
              </a:rPr>
              <a:t>Will be informed by Phase A industry studies</a:t>
            </a:r>
            <a:endParaRPr lang="en" sz="1600" dirty="0">
              <a:solidFill>
                <a:schemeClr val="dk1"/>
              </a:solidFill>
              <a:latin typeface="Candara"/>
              <a:ea typeface="Candara"/>
              <a:cs typeface="Candara"/>
              <a:sym typeface="Candar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pic>
        <p:nvPicPr>
          <p:cNvPr id="9" name="Picture 8">
            <a:extLst>
              <a:ext uri="{FF2B5EF4-FFF2-40B4-BE49-F238E27FC236}">
                <a16:creationId xmlns:a16="http://schemas.microsoft.com/office/drawing/2014/main" id="{C1AE3BB9-0766-4A8A-BAAB-22741878DF9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6153" y="1049983"/>
            <a:ext cx="7781136" cy="3765955"/>
          </a:xfrm>
          <a:prstGeom prst="rect">
            <a:avLst/>
          </a:prstGeom>
        </p:spPr>
      </p:pic>
      <p:sp>
        <p:nvSpPr>
          <p:cNvPr id="490" name="Google Shape;490;p60"/>
          <p:cNvSpPr txBox="1">
            <a:spLocks noGrp="1"/>
          </p:cNvSpPr>
          <p:nvPr>
            <p:ph type="title"/>
          </p:nvPr>
        </p:nvSpPr>
        <p:spPr>
          <a:xfrm>
            <a:off x="628650" y="1595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400"/>
              <a:buNone/>
            </a:pPr>
            <a:r>
              <a:rPr lang="en" dirty="0"/>
              <a:t>GeoXO Program Schedule</a:t>
            </a:r>
            <a:endParaRPr dirty="0"/>
          </a:p>
          <a:p>
            <a:pPr marL="0" lvl="0" indent="0" algn="l" rtl="0">
              <a:lnSpc>
                <a:spcPct val="90000"/>
              </a:lnSpc>
              <a:spcBef>
                <a:spcPts val="0"/>
              </a:spcBef>
              <a:spcAft>
                <a:spcPts val="0"/>
              </a:spcAft>
              <a:buClr>
                <a:schemeClr val="dk1"/>
              </a:buClr>
              <a:buSzPts val="3300"/>
              <a:buNone/>
            </a:pPr>
            <a:r>
              <a:rPr lang="en" sz="1100" i="1" dirty="0"/>
              <a:t>Notional - pending approval</a:t>
            </a:r>
            <a:endParaRPr dirty="0"/>
          </a:p>
        </p:txBody>
      </p:sp>
      <p:sp>
        <p:nvSpPr>
          <p:cNvPr id="491" name="Google Shape;491;p60"/>
          <p:cNvSpPr txBox="1"/>
          <p:nvPr/>
        </p:nvSpPr>
        <p:spPr>
          <a:xfrm>
            <a:off x="2709762" y="830707"/>
            <a:ext cx="1677792" cy="438551"/>
          </a:xfrm>
          <a:prstGeom prst="rect">
            <a:avLst/>
          </a:prstGeom>
          <a:solidFill>
            <a:schemeClr val="lt1"/>
          </a:solidFill>
          <a:ln w="9525" cap="flat" cmpd="sng">
            <a:solidFill>
              <a:srgbClr val="85A5C1"/>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A4595"/>
              </a:buClr>
              <a:buSzPts val="900"/>
              <a:buFont typeface="Arial"/>
              <a:buNone/>
            </a:pPr>
            <a:r>
              <a:rPr lang="en" sz="1200" b="1" i="0" u="none" strike="noStrike" cap="none" dirty="0">
                <a:solidFill>
                  <a:srgbClr val="0A4595"/>
                </a:solidFill>
                <a:latin typeface="Candara"/>
                <a:ea typeface="Candara"/>
                <a:cs typeface="Candara"/>
                <a:sym typeface="Candara"/>
              </a:rPr>
              <a:t>Development </a:t>
            </a:r>
            <a:endParaRPr sz="1200" dirty="0">
              <a:latin typeface="Candara"/>
              <a:ea typeface="Candara"/>
              <a:cs typeface="Candara"/>
              <a:sym typeface="Candara"/>
            </a:endParaRPr>
          </a:p>
          <a:p>
            <a:pPr marL="0" marR="0" lvl="0" indent="0" algn="ctr" rtl="0">
              <a:lnSpc>
                <a:spcPct val="100000"/>
              </a:lnSpc>
              <a:spcBef>
                <a:spcPts val="0"/>
              </a:spcBef>
              <a:spcAft>
                <a:spcPts val="0"/>
              </a:spcAft>
              <a:buClr>
                <a:srgbClr val="0A4595"/>
              </a:buClr>
              <a:buSzPts val="900"/>
              <a:buFont typeface="Arial"/>
              <a:buNone/>
            </a:pPr>
            <a:r>
              <a:rPr lang="en" sz="1200" b="1" i="0" u="none" strike="noStrike" cap="none" dirty="0">
                <a:solidFill>
                  <a:srgbClr val="0A4595"/>
                </a:solidFill>
                <a:latin typeface="Candara"/>
                <a:ea typeface="Candara"/>
                <a:cs typeface="Candara"/>
                <a:sym typeface="Candara"/>
              </a:rPr>
              <a:t>contracts start in FY23</a:t>
            </a:r>
            <a:endParaRPr sz="1200" i="0" u="none" strike="noStrike" cap="none" dirty="0">
              <a:solidFill>
                <a:srgbClr val="000000"/>
              </a:solidFill>
              <a:latin typeface="Candara"/>
              <a:ea typeface="Candara"/>
              <a:cs typeface="Candara"/>
              <a:sym typeface="Candara"/>
            </a:endParaRPr>
          </a:p>
        </p:txBody>
      </p:sp>
      <p:cxnSp>
        <p:nvCxnSpPr>
          <p:cNvPr id="492" name="Google Shape;492;p60"/>
          <p:cNvCxnSpPr>
            <a:cxnSpLocks/>
            <a:stCxn id="491" idx="2"/>
          </p:cNvCxnSpPr>
          <p:nvPr/>
        </p:nvCxnSpPr>
        <p:spPr>
          <a:xfrm flipH="1">
            <a:off x="2947916" y="1269258"/>
            <a:ext cx="600742" cy="1178156"/>
          </a:xfrm>
          <a:prstGeom prst="straightConnector1">
            <a:avLst/>
          </a:prstGeom>
          <a:noFill/>
          <a:ln w="38100" cap="flat" cmpd="sng">
            <a:solidFill>
              <a:srgbClr val="85A5C1"/>
            </a:solidFill>
            <a:prstDash val="solid"/>
            <a:round/>
            <a:headEnd type="none" w="sm" len="sm"/>
            <a:tailEnd type="triangle" w="med" len="med"/>
          </a:ln>
        </p:spPr>
      </p:cxnSp>
      <p:cxnSp>
        <p:nvCxnSpPr>
          <p:cNvPr id="493" name="Google Shape;493;p60"/>
          <p:cNvCxnSpPr>
            <a:cxnSpLocks/>
            <a:stCxn id="494" idx="2"/>
          </p:cNvCxnSpPr>
          <p:nvPr/>
        </p:nvCxnSpPr>
        <p:spPr>
          <a:xfrm flipH="1">
            <a:off x="6755642" y="1084592"/>
            <a:ext cx="200653" cy="288428"/>
          </a:xfrm>
          <a:prstGeom prst="straightConnector1">
            <a:avLst/>
          </a:prstGeom>
          <a:noFill/>
          <a:ln w="38100" cap="flat" cmpd="sng">
            <a:solidFill>
              <a:srgbClr val="FF99FF"/>
            </a:solidFill>
            <a:prstDash val="solid"/>
            <a:round/>
            <a:headEnd type="none" w="sm" len="sm"/>
            <a:tailEnd type="triangle" w="med" len="med"/>
          </a:ln>
        </p:spPr>
      </p:cxnSp>
      <p:sp>
        <p:nvSpPr>
          <p:cNvPr id="494" name="Google Shape;494;p60"/>
          <p:cNvSpPr txBox="1"/>
          <p:nvPr/>
        </p:nvSpPr>
        <p:spPr>
          <a:xfrm>
            <a:off x="5951074" y="830707"/>
            <a:ext cx="2010442" cy="253885"/>
          </a:xfrm>
          <a:prstGeom prst="rect">
            <a:avLst/>
          </a:prstGeom>
          <a:solidFill>
            <a:srgbClr val="F7CBC4"/>
          </a:solidFill>
          <a:ln w="9525" cap="flat" cmpd="sng">
            <a:solidFill>
              <a:srgbClr val="A2772D"/>
            </a:solidFill>
            <a:prstDash val="solid"/>
            <a:round/>
            <a:headEnd type="none" w="sm" len="sm"/>
            <a:tailEnd type="none" w="sm" len="sm"/>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rgbClr val="0A4595"/>
              </a:buClr>
              <a:buSzPts val="900"/>
              <a:buFont typeface="Arial"/>
              <a:buNone/>
            </a:pPr>
            <a:r>
              <a:rPr lang="en" sz="1200" b="1" i="0" u="none" strike="noStrike" cap="none" dirty="0">
                <a:solidFill>
                  <a:srgbClr val="0A4595"/>
                </a:solidFill>
                <a:latin typeface="Candara"/>
                <a:ea typeface="Candara"/>
                <a:cs typeface="Candara"/>
                <a:sym typeface="Candara"/>
              </a:rPr>
              <a:t>1</a:t>
            </a:r>
            <a:r>
              <a:rPr lang="en" sz="1200" b="1" i="0" u="none" strike="noStrike" cap="none" baseline="30000" dirty="0">
                <a:solidFill>
                  <a:srgbClr val="0A4595"/>
                </a:solidFill>
                <a:latin typeface="Candara"/>
                <a:ea typeface="Candara"/>
                <a:cs typeface="Candara"/>
                <a:sym typeface="Candara"/>
              </a:rPr>
              <a:t>st</a:t>
            </a:r>
            <a:r>
              <a:rPr lang="en" sz="1200" b="1" i="0" u="none" strike="noStrike" cap="none" dirty="0">
                <a:solidFill>
                  <a:srgbClr val="0A4595"/>
                </a:solidFill>
                <a:latin typeface="Candara"/>
                <a:ea typeface="Candara"/>
                <a:cs typeface="Candara"/>
                <a:sym typeface="Candara"/>
              </a:rPr>
              <a:t> GeoXO Launch in 2032</a:t>
            </a:r>
            <a:endParaRPr sz="1800" i="0" u="none" strike="noStrike" cap="none" dirty="0">
              <a:solidFill>
                <a:srgbClr val="000000"/>
              </a:solidFill>
              <a:latin typeface="Candara"/>
              <a:ea typeface="Candara"/>
              <a:cs typeface="Candara"/>
              <a:sym typeface="Candar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31876A5-EAA5-45FC-8673-4D84EDD37CE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256543" y="1664838"/>
            <a:ext cx="8630915" cy="1720156"/>
          </a:xfrm>
          <a:prstGeom prst="rect">
            <a:avLst/>
          </a:prstGeom>
        </p:spPr>
      </p:pic>
      <p:sp>
        <p:nvSpPr>
          <p:cNvPr id="2" name="Title 1"/>
          <p:cNvSpPr>
            <a:spLocks noGrp="1"/>
          </p:cNvSpPr>
          <p:nvPr>
            <p:ph type="title"/>
          </p:nvPr>
        </p:nvSpPr>
        <p:spPr>
          <a:xfrm>
            <a:off x="513085" y="338466"/>
            <a:ext cx="8236744" cy="373949"/>
          </a:xfrm>
        </p:spPr>
        <p:txBody>
          <a:bodyPr/>
          <a:lstStyle/>
          <a:p>
            <a:r>
              <a:rPr lang="en-US" sz="2700" dirty="0">
                <a:solidFill>
                  <a:schemeClr val="tx1"/>
                </a:solidFill>
                <a:latin typeface="Candara" panose="020E0502030303020204" pitchFamily="34" charset="0"/>
                <a:cs typeface="Calibri" panose="020F0502020204030204" pitchFamily="34" charset="0"/>
              </a:rPr>
              <a:t>User Need Assessments Continue thru GeoXO Life Cycle </a:t>
            </a:r>
          </a:p>
        </p:txBody>
      </p:sp>
      <p:sp>
        <p:nvSpPr>
          <p:cNvPr id="7" name="Rounded Rectangular Callout 6"/>
          <p:cNvSpPr/>
          <p:nvPr/>
        </p:nvSpPr>
        <p:spPr>
          <a:xfrm>
            <a:off x="148281" y="3711418"/>
            <a:ext cx="1551315" cy="788105"/>
          </a:xfrm>
          <a:prstGeom prst="wedgeRoundRectCallout">
            <a:avLst>
              <a:gd name="adj1" fmla="val -25092"/>
              <a:gd name="adj2" fmla="val -156949"/>
              <a:gd name="adj3" fmla="val 16667"/>
            </a:avLst>
          </a:prstGeom>
          <a:solidFill>
            <a:srgbClr val="D9DBDD"/>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base">
              <a:spcBef>
                <a:spcPct val="0"/>
              </a:spcBef>
              <a:spcAft>
                <a:spcPct val="0"/>
              </a:spcAft>
              <a:buClrTx/>
              <a:defRPr/>
            </a:pPr>
            <a:r>
              <a:rPr lang="en-US" sz="1200" b="1" kern="1200" dirty="0">
                <a:solidFill>
                  <a:srgbClr val="1270B1"/>
                </a:solidFill>
                <a:latin typeface="Calibri" panose="020F0502020204030204" pitchFamily="34" charset="0"/>
                <a:cs typeface="Calibri" panose="020F0502020204030204" pitchFamily="34" charset="0"/>
              </a:rPr>
              <a:t>User Needs Inform Instrument &amp; Constellation Selection</a:t>
            </a:r>
          </a:p>
        </p:txBody>
      </p:sp>
      <p:sp>
        <p:nvSpPr>
          <p:cNvPr id="9" name="Rounded Rectangular Callout 8"/>
          <p:cNvSpPr/>
          <p:nvPr/>
        </p:nvSpPr>
        <p:spPr>
          <a:xfrm>
            <a:off x="1780954" y="3990905"/>
            <a:ext cx="1787346" cy="527092"/>
          </a:xfrm>
          <a:prstGeom prst="wedgeRoundRectCallout">
            <a:avLst>
              <a:gd name="adj1" fmla="val -11177"/>
              <a:gd name="adj2" fmla="val -304606"/>
              <a:gd name="adj3" fmla="val 16667"/>
            </a:avLst>
          </a:prstGeom>
          <a:solidFill>
            <a:srgbClr val="F7AFA9"/>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ClrTx/>
              <a:defRPr/>
            </a:pPr>
            <a:r>
              <a:rPr lang="en-US" sz="1200" b="1" kern="1200" dirty="0">
                <a:solidFill>
                  <a:srgbClr val="0065B2"/>
                </a:solidFill>
                <a:latin typeface="Calibri" panose="020F0502020204030204" pitchFamily="34" charset="0"/>
                <a:cs typeface="Calibri" panose="020F0502020204030204" pitchFamily="34" charset="0"/>
              </a:rPr>
              <a:t>Inform Instrument and Spacecraft Design and </a:t>
            </a:r>
            <a:r>
              <a:rPr lang="en-US" sz="1200" b="1" kern="1200" dirty="0">
                <a:solidFill>
                  <a:srgbClr val="1270B1"/>
                </a:solidFill>
                <a:latin typeface="Calibri" panose="020F0502020204030204" pitchFamily="34" charset="0"/>
                <a:cs typeface="Calibri" panose="020F0502020204030204" pitchFamily="34" charset="0"/>
              </a:rPr>
              <a:t>Data Delivery Methods</a:t>
            </a:r>
          </a:p>
        </p:txBody>
      </p:sp>
      <p:sp>
        <p:nvSpPr>
          <p:cNvPr id="16" name="Rounded Rectangular Callout 15"/>
          <p:cNvSpPr/>
          <p:nvPr/>
        </p:nvSpPr>
        <p:spPr>
          <a:xfrm>
            <a:off x="5670544" y="4008179"/>
            <a:ext cx="1236070" cy="527092"/>
          </a:xfrm>
          <a:prstGeom prst="wedgeRoundRectCallout">
            <a:avLst>
              <a:gd name="adj1" fmla="val -74841"/>
              <a:gd name="adj2" fmla="val -251833"/>
              <a:gd name="adj3" fmla="val 16667"/>
            </a:avLst>
          </a:prstGeom>
          <a:solidFill>
            <a:srgbClr val="BAC4E5"/>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base">
              <a:spcBef>
                <a:spcPct val="0"/>
              </a:spcBef>
              <a:spcAft>
                <a:spcPct val="0"/>
              </a:spcAft>
              <a:buClrTx/>
              <a:defRPr/>
            </a:pPr>
            <a:r>
              <a:rPr lang="en-US" sz="1200" b="1" kern="1200" dirty="0">
                <a:solidFill>
                  <a:srgbClr val="1270B1"/>
                </a:solidFill>
                <a:latin typeface="Calibri" panose="020F0502020204030204" pitchFamily="34" charset="0"/>
                <a:cs typeface="Calibri" panose="020F0502020204030204" pitchFamily="34" charset="0"/>
              </a:rPr>
              <a:t>Inform Ground Cal/Val</a:t>
            </a:r>
          </a:p>
        </p:txBody>
      </p:sp>
      <p:sp>
        <p:nvSpPr>
          <p:cNvPr id="17" name="Rounded Rectangular Callout 16"/>
          <p:cNvSpPr/>
          <p:nvPr/>
        </p:nvSpPr>
        <p:spPr>
          <a:xfrm>
            <a:off x="6963442" y="4003184"/>
            <a:ext cx="1899485" cy="527092"/>
          </a:xfrm>
          <a:prstGeom prst="wedgeRoundRectCallout">
            <a:avLst>
              <a:gd name="adj1" fmla="val -27573"/>
              <a:gd name="adj2" fmla="val -255990"/>
              <a:gd name="adj3" fmla="val 16667"/>
            </a:avLst>
          </a:prstGeom>
          <a:solidFill>
            <a:srgbClr val="FFD793"/>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base">
              <a:spcBef>
                <a:spcPct val="0"/>
              </a:spcBef>
              <a:spcAft>
                <a:spcPct val="0"/>
              </a:spcAft>
              <a:buClrTx/>
              <a:defRPr/>
            </a:pPr>
            <a:r>
              <a:rPr lang="en-US" sz="1200" b="1" kern="1200" dirty="0">
                <a:solidFill>
                  <a:srgbClr val="1270B1"/>
                </a:solidFill>
                <a:latin typeface="Calibri" panose="020F0502020204030204" pitchFamily="34" charset="0"/>
                <a:cs typeface="Calibri" panose="020F0502020204030204" pitchFamily="34" charset="0"/>
              </a:rPr>
              <a:t>Inform Data Product &amp; Service Evolution</a:t>
            </a:r>
          </a:p>
        </p:txBody>
      </p:sp>
      <p:sp>
        <p:nvSpPr>
          <p:cNvPr id="20" name="Rounded Rectangular Callout 19"/>
          <p:cNvSpPr/>
          <p:nvPr/>
        </p:nvSpPr>
        <p:spPr>
          <a:xfrm>
            <a:off x="2206141" y="1041652"/>
            <a:ext cx="1482008" cy="499372"/>
          </a:xfrm>
          <a:prstGeom prst="wedgeRoundRectCallout">
            <a:avLst>
              <a:gd name="adj1" fmla="val -62645"/>
              <a:gd name="adj2" fmla="val 158950"/>
              <a:gd name="adj3" fmla="val 16667"/>
            </a:avLst>
          </a:prstGeom>
          <a:solidFill>
            <a:srgbClr val="9AD6D4"/>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base">
              <a:spcBef>
                <a:spcPct val="0"/>
              </a:spcBef>
              <a:spcAft>
                <a:spcPct val="0"/>
              </a:spcAft>
              <a:buClrTx/>
              <a:defRPr/>
            </a:pPr>
            <a:r>
              <a:rPr lang="en-US" sz="1200" b="1" kern="1200" dirty="0">
                <a:solidFill>
                  <a:srgbClr val="1270B1"/>
                </a:solidFill>
                <a:latin typeface="Candara"/>
              </a:rPr>
              <a:t>User Needs Support Program Approval</a:t>
            </a:r>
          </a:p>
        </p:txBody>
      </p:sp>
      <p:sp>
        <p:nvSpPr>
          <p:cNvPr id="13" name="Rounded Rectangular Callout 12"/>
          <p:cNvSpPr/>
          <p:nvPr/>
        </p:nvSpPr>
        <p:spPr>
          <a:xfrm>
            <a:off x="3649657" y="4008180"/>
            <a:ext cx="1939529" cy="527092"/>
          </a:xfrm>
          <a:prstGeom prst="wedgeRoundRectCallout">
            <a:avLst>
              <a:gd name="adj1" fmla="val -58247"/>
              <a:gd name="adj2" fmla="val -255565"/>
              <a:gd name="adj3" fmla="val 16667"/>
            </a:avLst>
          </a:prstGeom>
          <a:solidFill>
            <a:srgbClr val="B0E3F9"/>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buClrTx/>
              <a:defRPr/>
            </a:pPr>
            <a:r>
              <a:rPr lang="en-US" sz="1200" b="1" kern="1200" dirty="0">
                <a:solidFill>
                  <a:srgbClr val="1270B1"/>
                </a:solidFill>
                <a:latin typeface="Calibri" panose="020F0502020204030204" pitchFamily="34" charset="0"/>
                <a:cs typeface="Calibri" panose="020F0502020204030204" pitchFamily="34" charset="0"/>
              </a:rPr>
              <a:t>Inform Data Products &amp; Service Selection &amp; Design</a:t>
            </a:r>
          </a:p>
        </p:txBody>
      </p:sp>
    </p:spTree>
    <p:extLst>
      <p:ext uri="{BB962C8B-B14F-4D97-AF65-F5344CB8AC3E}">
        <p14:creationId xmlns:p14="http://schemas.microsoft.com/office/powerpoint/2010/main" val="2341549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56"/>
          <p:cNvSpPr txBox="1">
            <a:spLocks noGrp="1"/>
          </p:cNvSpPr>
          <p:nvPr>
            <p:ph type="title"/>
          </p:nvPr>
        </p:nvSpPr>
        <p:spPr>
          <a:xfrm>
            <a:off x="628650" y="117982"/>
            <a:ext cx="7886700" cy="994200"/>
          </a:xfrm>
          <a:prstGeom prst="rect">
            <a:avLst/>
          </a:prstGeom>
          <a:noFill/>
          <a:ln>
            <a:noFill/>
          </a:ln>
        </p:spPr>
        <p:txBody>
          <a:bodyPr spcFirstLastPara="1" wrap="square" lIns="68575" tIns="34275" rIns="68575" bIns="34275" anchor="ctr" anchorCtr="0">
            <a:noAutofit/>
          </a:bodyPr>
          <a:lstStyle/>
          <a:p>
            <a:pPr>
              <a:buSzPts val="1400"/>
            </a:pPr>
            <a:r>
              <a:rPr lang="en-US" dirty="0">
                <a:latin typeface="Candara" panose="020E0502030303020204" pitchFamily="34" charset="0"/>
                <a:ea typeface="Candara"/>
                <a:cs typeface="Calibri" panose="020F0502020204030204" pitchFamily="34" charset="0"/>
                <a:sym typeface="Candara"/>
              </a:rPr>
              <a:t>GeoXO Key Formulation Activities</a:t>
            </a:r>
            <a:endParaRPr dirty="0">
              <a:latin typeface="Candara" panose="020E0502030303020204" pitchFamily="34" charset="0"/>
              <a:ea typeface="Candara"/>
              <a:cs typeface="Calibri" panose="020F0502020204030204" pitchFamily="34" charset="0"/>
              <a:sym typeface="Candara"/>
            </a:endParaRPr>
          </a:p>
        </p:txBody>
      </p:sp>
      <p:graphicFrame>
        <p:nvGraphicFramePr>
          <p:cNvPr id="5" name="Google Shape;449;gc05c99797d_0_152">
            <a:extLst>
              <a:ext uri="{FF2B5EF4-FFF2-40B4-BE49-F238E27FC236}">
                <a16:creationId xmlns:a16="http://schemas.microsoft.com/office/drawing/2014/main" id="{15A32230-704A-4A23-9685-E6CCEE145E6F}"/>
              </a:ext>
            </a:extLst>
          </p:cNvPr>
          <p:cNvGraphicFramePr/>
          <p:nvPr>
            <p:extLst>
              <p:ext uri="{D42A27DB-BD31-4B8C-83A1-F6EECF244321}">
                <p14:modId xmlns:p14="http://schemas.microsoft.com/office/powerpoint/2010/main" val="4036530477"/>
              </p:ext>
            </p:extLst>
          </p:nvPr>
        </p:nvGraphicFramePr>
        <p:xfrm>
          <a:off x="523375" y="941004"/>
          <a:ext cx="8120311" cy="3665480"/>
        </p:xfrm>
        <a:graphic>
          <a:graphicData uri="http://schemas.openxmlformats.org/drawingml/2006/table">
            <a:tbl>
              <a:tblPr firstRow="1" bandRow="1">
                <a:noFill/>
              </a:tblPr>
              <a:tblGrid>
                <a:gridCol w="4254164">
                  <a:extLst>
                    <a:ext uri="{9D8B030D-6E8A-4147-A177-3AD203B41FA5}">
                      <a16:colId xmlns:a16="http://schemas.microsoft.com/office/drawing/2014/main" val="20000"/>
                    </a:ext>
                  </a:extLst>
                </a:gridCol>
                <a:gridCol w="1572126">
                  <a:extLst>
                    <a:ext uri="{9D8B030D-6E8A-4147-A177-3AD203B41FA5}">
                      <a16:colId xmlns:a16="http://schemas.microsoft.com/office/drawing/2014/main" val="20001"/>
                    </a:ext>
                  </a:extLst>
                </a:gridCol>
                <a:gridCol w="2294021">
                  <a:extLst>
                    <a:ext uri="{9D8B030D-6E8A-4147-A177-3AD203B41FA5}">
                      <a16:colId xmlns:a16="http://schemas.microsoft.com/office/drawing/2014/main" val="20002"/>
                    </a:ext>
                  </a:extLst>
                </a:gridCol>
              </a:tblGrid>
              <a:tr h="274340">
                <a:tc>
                  <a:txBody>
                    <a:bodyPr/>
                    <a:lstStyle/>
                    <a:p>
                      <a:pPr marL="0" marR="0" lvl="0" indent="0" algn="l" rtl="0">
                        <a:lnSpc>
                          <a:spcPct val="100000"/>
                        </a:lnSpc>
                        <a:spcBef>
                          <a:spcPts val="0"/>
                        </a:spcBef>
                        <a:spcAft>
                          <a:spcPts val="0"/>
                        </a:spcAft>
                        <a:buClr>
                          <a:srgbClr val="000000"/>
                        </a:buClr>
                        <a:buSzPts val="1200"/>
                        <a:buFont typeface="Arial"/>
                        <a:buNone/>
                      </a:pPr>
                      <a:r>
                        <a:rPr lang="en" sz="1400" b="1" u="none" strike="noStrike" cap="none" dirty="0">
                          <a:solidFill>
                            <a:schemeClr val="bg1"/>
                          </a:solidFill>
                          <a:latin typeface="Candara"/>
                          <a:ea typeface="Candara"/>
                          <a:cs typeface="Candara"/>
                          <a:sym typeface="Candara"/>
                        </a:rPr>
                        <a:t>GeoXO Formulation Event/Activity</a:t>
                      </a:r>
                      <a:endParaRPr sz="1400" b="1" u="none" strike="noStrike" cap="none" dirty="0">
                        <a:solidFill>
                          <a:schemeClr val="bg1"/>
                        </a:solidFill>
                        <a:latin typeface="Candara"/>
                        <a:ea typeface="Candara"/>
                        <a:cs typeface="Candara"/>
                        <a:sym typeface="Candara"/>
                      </a:endParaRPr>
                    </a:p>
                  </a:txBody>
                  <a:tcPr marL="68600" marR="68600" marT="34300" marB="34300">
                    <a:solidFill>
                      <a:schemeClr val="tx2">
                        <a:lumMod val="50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 sz="1400" b="1" u="none" strike="noStrike" cap="none" dirty="0">
                          <a:solidFill>
                            <a:schemeClr val="bg1"/>
                          </a:solidFill>
                          <a:latin typeface="Candara"/>
                          <a:ea typeface="Candara"/>
                          <a:cs typeface="Candara"/>
                          <a:sym typeface="Candara"/>
                        </a:rPr>
                        <a:t>Timeframe</a:t>
                      </a:r>
                      <a:endParaRPr sz="1400" b="1" u="none" strike="noStrike" cap="none" dirty="0">
                        <a:solidFill>
                          <a:schemeClr val="bg1"/>
                        </a:solidFill>
                        <a:latin typeface="Candara"/>
                        <a:ea typeface="Candara"/>
                        <a:cs typeface="Candara"/>
                        <a:sym typeface="Candara"/>
                      </a:endParaRPr>
                    </a:p>
                  </a:txBody>
                  <a:tcPr marL="68600" marR="68600" marT="34300" marB="34300">
                    <a:solidFill>
                      <a:schemeClr val="tx2">
                        <a:lumMod val="50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 sz="1400" b="1" u="none" strike="noStrike" cap="none" dirty="0">
                          <a:solidFill>
                            <a:schemeClr val="bg1"/>
                          </a:solidFill>
                          <a:latin typeface="Candara"/>
                          <a:ea typeface="Candara"/>
                          <a:cs typeface="Candara"/>
                          <a:sym typeface="Candara"/>
                        </a:rPr>
                        <a:t>Note</a:t>
                      </a:r>
                      <a:endParaRPr sz="1400" b="1" u="none" strike="noStrike" cap="none" dirty="0">
                        <a:solidFill>
                          <a:schemeClr val="bg1"/>
                        </a:solidFill>
                        <a:latin typeface="Candara"/>
                        <a:ea typeface="Candara"/>
                        <a:cs typeface="Candara"/>
                        <a:sym typeface="Candara"/>
                      </a:endParaRPr>
                    </a:p>
                  </a:txBody>
                  <a:tcPr marL="68600" marR="68600" marT="34300" marB="34300">
                    <a:solidFill>
                      <a:schemeClr val="tx2">
                        <a:lumMod val="50000"/>
                      </a:schemeClr>
                    </a:solidFill>
                  </a:tcPr>
                </a:tc>
                <a:extLst>
                  <a:ext uri="{0D108BD9-81ED-4DB2-BD59-A6C34878D82A}">
                    <a16:rowId xmlns:a16="http://schemas.microsoft.com/office/drawing/2014/main" val="10000"/>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 sz="1400" u="none" strike="noStrike" cap="none" dirty="0">
                          <a:latin typeface="Candara"/>
                          <a:ea typeface="Candara"/>
                          <a:cs typeface="Candara"/>
                          <a:sym typeface="Candara"/>
                        </a:rPr>
                        <a:t>Imager Phase A Study Contracts Awarded</a:t>
                      </a: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 sz="1400" u="none" strike="noStrike" cap="none" dirty="0">
                          <a:latin typeface="Candara"/>
                          <a:ea typeface="Candara"/>
                          <a:cs typeface="Candara"/>
                          <a:sym typeface="Candara"/>
                        </a:rPr>
                        <a:t>April 2021</a:t>
                      </a: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latin typeface="Candara"/>
                          <a:ea typeface="Candara"/>
                          <a:cs typeface="Candara"/>
                          <a:sym typeface="Candara"/>
                        </a:rPr>
                        <a:t>L3Harris &amp; Raytheon</a:t>
                      </a:r>
                      <a:endParaRPr sz="1400" u="none" strike="noStrike" cap="none" dirty="0">
                        <a:solidFill>
                          <a:srgbClr val="FF0000"/>
                        </a:solidFill>
                        <a:latin typeface="Candara"/>
                        <a:ea typeface="Candara"/>
                        <a:cs typeface="Candara"/>
                        <a:sym typeface="Candara"/>
                      </a:endParaRPr>
                    </a:p>
                  </a:txBody>
                  <a:tcPr marL="68600" marR="68600" marT="34300" marB="34300">
                    <a:solidFill>
                      <a:schemeClr val="accent5">
                        <a:lumMod val="20000"/>
                        <a:lumOff val="80000"/>
                      </a:schemeClr>
                    </a:solidFill>
                  </a:tcPr>
                </a:tc>
                <a:extLst>
                  <a:ext uri="{0D108BD9-81ED-4DB2-BD59-A6C34878D82A}">
                    <a16:rowId xmlns:a16="http://schemas.microsoft.com/office/drawing/2014/main" val="10005"/>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 sz="1400" b="1" u="none" strike="noStrike" cap="none" dirty="0">
                          <a:latin typeface="Candara"/>
                          <a:ea typeface="Candara"/>
                          <a:cs typeface="Candara"/>
                          <a:sym typeface="Candara"/>
                        </a:rPr>
                        <a:t>Mission Concept Review</a:t>
                      </a:r>
                      <a:endParaRPr sz="1400" b="1"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 sz="1400" b="1" u="none" strike="noStrike" cap="none" dirty="0">
                          <a:latin typeface="Candara"/>
                          <a:ea typeface="Candara"/>
                          <a:cs typeface="Candara"/>
                          <a:sym typeface="Candara"/>
                        </a:rPr>
                        <a:t>June 2021</a:t>
                      </a: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l" rtl="0">
                        <a:lnSpc>
                          <a:spcPct val="100000"/>
                        </a:lnSpc>
                        <a:spcBef>
                          <a:spcPts val="0"/>
                        </a:spcBef>
                        <a:spcAft>
                          <a:spcPts val="0"/>
                        </a:spcAft>
                        <a:buClr>
                          <a:srgbClr val="000000"/>
                        </a:buClr>
                        <a:buSzPts val="1200"/>
                        <a:buFont typeface="Arial"/>
                        <a:buNone/>
                      </a:pPr>
                      <a:endParaRPr sz="1400" i="1"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extLst>
                  <a:ext uri="{0D108BD9-81ED-4DB2-BD59-A6C34878D82A}">
                    <a16:rowId xmlns:a16="http://schemas.microsoft.com/office/drawing/2014/main" val="10006"/>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 sz="1400" b="1" u="none" strike="noStrike" cap="none" dirty="0">
                          <a:latin typeface="Candara"/>
                          <a:ea typeface="Candara"/>
                          <a:cs typeface="Candara"/>
                          <a:sym typeface="Candara"/>
                        </a:rPr>
                        <a:t>NOAA-NASA Key Decision Point A</a:t>
                      </a: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 sz="1400" b="1" u="none" strike="noStrike" cap="none" dirty="0">
                          <a:latin typeface="Candara"/>
                          <a:ea typeface="Candara"/>
                          <a:cs typeface="Candara"/>
                          <a:sym typeface="Candara"/>
                        </a:rPr>
                        <a:t>July 2021</a:t>
                      </a: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l" rtl="0">
                        <a:lnSpc>
                          <a:spcPct val="100000"/>
                        </a:lnSpc>
                        <a:spcBef>
                          <a:spcPts val="0"/>
                        </a:spcBef>
                        <a:spcAft>
                          <a:spcPts val="0"/>
                        </a:spcAft>
                        <a:buClr>
                          <a:srgbClr val="000000"/>
                        </a:buClr>
                        <a:buSzPts val="1200"/>
                        <a:buFont typeface="Arial"/>
                        <a:buNone/>
                      </a:pPr>
                      <a:endParaRPr sz="1400" b="1"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extLst>
                  <a:ext uri="{0D108BD9-81ED-4DB2-BD59-A6C34878D82A}">
                    <a16:rowId xmlns:a16="http://schemas.microsoft.com/office/drawing/2014/main" val="10007"/>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 sz="1400" u="none" strike="noStrike" cap="none" dirty="0">
                          <a:latin typeface="Candara"/>
                          <a:ea typeface="Candara"/>
                          <a:cs typeface="Candara"/>
                          <a:sym typeface="Candara"/>
                        </a:rPr>
                        <a:t>Sounder Phase A Study Contracts Awarded</a:t>
                      </a: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400" u="none" strike="noStrike" cap="none" dirty="0">
                          <a:latin typeface="Candara"/>
                          <a:ea typeface="Candara"/>
                          <a:cs typeface="Candara"/>
                          <a:sym typeface="Candara"/>
                        </a:rPr>
                        <a:t>September </a:t>
                      </a:r>
                      <a:r>
                        <a:rPr lang="en" sz="1400" u="none" strike="noStrike" cap="none" dirty="0">
                          <a:latin typeface="Candara"/>
                          <a:ea typeface="Candara"/>
                          <a:cs typeface="Candara"/>
                          <a:sym typeface="Candara"/>
                        </a:rPr>
                        <a:t>2021</a:t>
                      </a: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latin typeface="Candara"/>
                          <a:ea typeface="Candara"/>
                          <a:cs typeface="Candara"/>
                          <a:sym typeface="Candara"/>
                        </a:rPr>
                        <a:t>Ball Aerospace &amp; L3Harris</a:t>
                      </a:r>
                      <a:endParaRPr sz="1400" u="none" strike="noStrike" cap="none" dirty="0">
                        <a:solidFill>
                          <a:srgbClr val="FF0000"/>
                        </a:solidFill>
                        <a:latin typeface="Candara"/>
                        <a:ea typeface="Candara"/>
                        <a:cs typeface="Candara"/>
                        <a:sym typeface="Candara"/>
                      </a:endParaRPr>
                    </a:p>
                  </a:txBody>
                  <a:tcPr marL="68600" marR="68600" marT="34300" marB="34300">
                    <a:solidFill>
                      <a:schemeClr val="accent5">
                        <a:lumMod val="20000"/>
                        <a:lumOff val="80000"/>
                      </a:schemeClr>
                    </a:solidFill>
                  </a:tcPr>
                </a:tc>
                <a:extLst>
                  <a:ext uri="{0D108BD9-81ED-4DB2-BD59-A6C34878D82A}">
                    <a16:rowId xmlns:a16="http://schemas.microsoft.com/office/drawing/2014/main" val="10008"/>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US" sz="1400" b="1" u="none" strike="noStrike" cap="none" dirty="0">
                          <a:latin typeface="Candara"/>
                          <a:ea typeface="Candara"/>
                          <a:cs typeface="Candara"/>
                          <a:sym typeface="Candara"/>
                        </a:rPr>
                        <a:t>DOC Milestone 1 Review (DOC </a:t>
                      </a:r>
                      <a:r>
                        <a:rPr lang="en-US" sz="1400" b="1" u="none" strike="noStrike" cap="none" dirty="0" err="1">
                          <a:latin typeface="Candara"/>
                          <a:ea typeface="Candara"/>
                          <a:cs typeface="Candara"/>
                          <a:sym typeface="Candara"/>
                        </a:rPr>
                        <a:t>DepSec</a:t>
                      </a:r>
                      <a:r>
                        <a:rPr lang="en-US" sz="1400" b="1" u="none" strike="noStrike" cap="none" dirty="0">
                          <a:latin typeface="Candara"/>
                          <a:ea typeface="Candara"/>
                          <a:cs typeface="Candara"/>
                          <a:sym typeface="Candara"/>
                        </a:rPr>
                        <a:t> Approval)</a:t>
                      </a:r>
                    </a:p>
                  </a:txBody>
                  <a:tcPr marL="68600" marR="68600" marT="34300" marB="34300">
                    <a:solidFill>
                      <a:schemeClr val="accent5">
                        <a:lumMod val="20000"/>
                        <a:lumOff val="80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 sz="1400" b="1" u="none" strike="noStrike" cap="none" dirty="0">
                          <a:latin typeface="Candara"/>
                          <a:ea typeface="Candara"/>
                          <a:cs typeface="Candara"/>
                          <a:sym typeface="Candara"/>
                        </a:rPr>
                        <a:t>N</a:t>
                      </a:r>
                      <a:r>
                        <a:rPr lang="en-US" sz="1400" b="1" u="none" strike="noStrike" cap="none" dirty="0" err="1">
                          <a:latin typeface="Candara"/>
                          <a:ea typeface="Candara"/>
                          <a:cs typeface="Candara"/>
                          <a:sym typeface="Candara"/>
                        </a:rPr>
                        <a:t>ov</a:t>
                      </a:r>
                      <a:r>
                        <a:rPr lang="en" sz="1400" b="1" u="none" strike="noStrike" cap="none" dirty="0">
                          <a:latin typeface="Candara"/>
                          <a:ea typeface="Candara"/>
                          <a:cs typeface="Candara"/>
                          <a:sym typeface="Candara"/>
                        </a:rPr>
                        <a:t> 2021</a:t>
                      </a: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r>
                        <a:rPr lang="en-US" sz="1400" b="1" u="none" strike="noStrike" cap="none" dirty="0">
                          <a:latin typeface="Candara"/>
                          <a:ea typeface="Candara"/>
                          <a:cs typeface="Candara"/>
                          <a:sym typeface="Candara"/>
                        </a:rPr>
                        <a:t>Program Initiation</a:t>
                      </a:r>
                    </a:p>
                  </a:txBody>
                  <a:tcPr marL="68600" marR="68600" marT="34300" marB="34300">
                    <a:solidFill>
                      <a:schemeClr val="accent5">
                        <a:lumMod val="20000"/>
                        <a:lumOff val="80000"/>
                      </a:schemeClr>
                    </a:solidFill>
                  </a:tcPr>
                </a:tc>
                <a:extLst>
                  <a:ext uri="{0D108BD9-81ED-4DB2-BD59-A6C34878D82A}">
                    <a16:rowId xmlns:a16="http://schemas.microsoft.com/office/drawing/2014/main" val="10009"/>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US" sz="1400" b="1" u="none" strike="noStrike" cap="none" dirty="0">
                          <a:latin typeface="Candara"/>
                          <a:ea typeface="Candara"/>
                          <a:cs typeface="Candara"/>
                          <a:sym typeface="Candara"/>
                        </a:rPr>
                        <a:t>Implementation Phase Acquisition Strategy Mtg</a:t>
                      </a:r>
                    </a:p>
                  </a:txBody>
                  <a:tcPr marL="68600" marR="68600" marT="34300" marB="34300">
                    <a:solidFill>
                      <a:schemeClr val="accent5">
                        <a:lumMod val="20000"/>
                        <a:lumOff val="80000"/>
                      </a:schemeClr>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 sz="1400" b="1" u="none" strike="noStrike" cap="none" dirty="0">
                          <a:latin typeface="Candara"/>
                          <a:ea typeface="Candara"/>
                          <a:cs typeface="Candara"/>
                          <a:sym typeface="Candara"/>
                        </a:rPr>
                        <a:t>N</a:t>
                      </a:r>
                      <a:r>
                        <a:rPr lang="en-US" sz="1400" b="1" u="none" strike="noStrike" cap="none" dirty="0" err="1">
                          <a:latin typeface="Candara"/>
                          <a:ea typeface="Candara"/>
                          <a:cs typeface="Candara"/>
                          <a:sym typeface="Candara"/>
                        </a:rPr>
                        <a:t>ov</a:t>
                      </a:r>
                      <a:r>
                        <a:rPr lang="en" sz="1400" b="1" u="none" strike="noStrike" cap="none" dirty="0">
                          <a:latin typeface="Candara"/>
                          <a:ea typeface="Candara"/>
                          <a:cs typeface="Candara"/>
                          <a:sym typeface="Candara"/>
                        </a:rPr>
                        <a:t> 2021</a:t>
                      </a: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endParaRPr lang="en-US" sz="1400" b="1"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extLst>
                  <a:ext uri="{0D108BD9-81ED-4DB2-BD59-A6C34878D82A}">
                    <a16:rowId xmlns:a16="http://schemas.microsoft.com/office/drawing/2014/main" val="1478053423"/>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 sz="1400" u="none" strike="noStrike" cap="none" dirty="0">
                          <a:solidFill>
                            <a:schemeClr val="tx1"/>
                          </a:solidFill>
                          <a:latin typeface="Candara"/>
                          <a:ea typeface="Candara"/>
                          <a:cs typeface="Candara"/>
                          <a:sym typeface="Candara"/>
                        </a:rPr>
                        <a:t>Remaining  Phase A Study Contracts Awarded</a:t>
                      </a:r>
                      <a:endParaRPr sz="1400" u="none" strike="noStrike" cap="none" dirty="0">
                        <a:solidFill>
                          <a:schemeClr val="tx1"/>
                        </a:solidFill>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lang="en-US" sz="1400" u="none" strike="noStrike" cap="none" dirty="0">
                          <a:solidFill>
                            <a:schemeClr val="tx1"/>
                          </a:solidFill>
                          <a:latin typeface="Candara"/>
                          <a:ea typeface="Candara"/>
                          <a:cs typeface="Candara"/>
                          <a:sym typeface="Candara"/>
                        </a:rPr>
                        <a:t>3QFY22+</a:t>
                      </a:r>
                    </a:p>
                  </a:txBody>
                  <a:tcPr marL="68600" marR="68600" marT="34300" marB="34300">
                    <a:solidFill>
                      <a:schemeClr val="accent5">
                        <a:lumMod val="20000"/>
                        <a:lumOff val="80000"/>
                      </a:scheme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 sz="1400" u="none" strike="noStrike" cap="none" dirty="0">
                          <a:latin typeface="Candara"/>
                          <a:ea typeface="Candara"/>
                          <a:cs typeface="Candara"/>
                          <a:sym typeface="Candara"/>
                        </a:rPr>
                        <a:t>Up to 3 per Instr</a:t>
                      </a:r>
                      <a:r>
                        <a:rPr lang="en-US" sz="1400" u="none" strike="noStrike" cap="none" dirty="0" err="1">
                          <a:latin typeface="Candara"/>
                          <a:ea typeface="Candara"/>
                          <a:cs typeface="Candara"/>
                          <a:sym typeface="Candara"/>
                        </a:rPr>
                        <a:t>ument</a:t>
                      </a:r>
                      <a:r>
                        <a:rPr lang="en" sz="1400" u="none" strike="noStrike" cap="none" dirty="0">
                          <a:latin typeface="Candara"/>
                          <a:ea typeface="Candara"/>
                          <a:cs typeface="Candara"/>
                          <a:sym typeface="Candara"/>
                        </a:rPr>
                        <a:t> Type</a:t>
                      </a: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extLst>
                  <a:ext uri="{0D108BD9-81ED-4DB2-BD59-A6C34878D82A}">
                    <a16:rowId xmlns:a16="http://schemas.microsoft.com/office/drawing/2014/main" val="10011"/>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 sz="1400" b="1" u="none" strike="noStrike" cap="none" dirty="0">
                          <a:solidFill>
                            <a:schemeClr val="tx1"/>
                          </a:solidFill>
                          <a:latin typeface="Candara"/>
                          <a:ea typeface="Candara"/>
                          <a:cs typeface="Candara"/>
                          <a:sym typeface="Candara"/>
                        </a:rPr>
                        <a:t>System Requirements Review</a:t>
                      </a:r>
                      <a:endParaRPr sz="1400" u="none" strike="noStrike" cap="none" dirty="0">
                        <a:solidFill>
                          <a:schemeClr val="tx1"/>
                        </a:solidFill>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lang="en-US" sz="1400" b="1" u="none" strike="noStrike" cap="none" dirty="0">
                          <a:solidFill>
                            <a:schemeClr val="tx1"/>
                          </a:solidFill>
                          <a:latin typeface="Candara"/>
                          <a:ea typeface="Candara"/>
                          <a:cs typeface="Candara"/>
                          <a:sym typeface="Candara"/>
                        </a:rPr>
                        <a:t>4QFY22</a:t>
                      </a:r>
                      <a:endParaRPr lang="en-US" sz="1400" u="none" strike="noStrike" cap="none" dirty="0">
                        <a:solidFill>
                          <a:schemeClr val="tx1"/>
                        </a:solidFill>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 sz="1400" u="none" strike="noStrike" cap="none" dirty="0">
                          <a:latin typeface="Candara"/>
                          <a:ea typeface="Candara"/>
                          <a:cs typeface="Candara"/>
                          <a:sym typeface="Candara"/>
                        </a:rPr>
                        <a:t>Requirements Baselined</a:t>
                      </a: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extLst>
                  <a:ext uri="{0D108BD9-81ED-4DB2-BD59-A6C34878D82A}">
                    <a16:rowId xmlns:a16="http://schemas.microsoft.com/office/drawing/2014/main" val="10013"/>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 sz="1400" u="none" strike="noStrike" cap="none" dirty="0">
                          <a:solidFill>
                            <a:schemeClr val="tx1"/>
                          </a:solidFill>
                          <a:latin typeface="Candara"/>
                          <a:ea typeface="Candara"/>
                          <a:cs typeface="Candara"/>
                          <a:sym typeface="Candara"/>
                        </a:rPr>
                        <a:t>Update Program Cost Estimate and Perform ICE</a:t>
                      </a:r>
                      <a:endParaRPr sz="1400" u="none" strike="noStrike" cap="none" dirty="0">
                        <a:solidFill>
                          <a:schemeClr val="tx1"/>
                        </a:solidFill>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lang="en-US" sz="1400" u="none" strike="noStrike" cap="none" dirty="0">
                          <a:solidFill>
                            <a:schemeClr val="tx1"/>
                          </a:solidFill>
                          <a:latin typeface="Candara"/>
                          <a:ea typeface="Candara"/>
                          <a:cs typeface="Candara"/>
                          <a:sym typeface="Candara"/>
                        </a:rPr>
                        <a:t>3QFY22</a:t>
                      </a:r>
                    </a:p>
                  </a:txBody>
                  <a:tcPr marL="68600" marR="68600" marT="34300" marB="34300">
                    <a:solidFill>
                      <a:schemeClr val="accent5">
                        <a:lumMod val="20000"/>
                        <a:lumOff val="80000"/>
                      </a:schemeClr>
                    </a:solidFill>
                  </a:tcPr>
                </a:tc>
                <a:tc>
                  <a:txBody>
                    <a:bodyPr/>
                    <a:lstStyle/>
                    <a:p>
                      <a:pPr marL="0" marR="0" lvl="0" indent="0" algn="l" rtl="0">
                        <a:lnSpc>
                          <a:spcPct val="100000"/>
                        </a:lnSpc>
                        <a:spcBef>
                          <a:spcPts val="0"/>
                        </a:spcBef>
                        <a:spcAft>
                          <a:spcPts val="0"/>
                        </a:spcAft>
                        <a:buClr>
                          <a:srgbClr val="000000"/>
                        </a:buClr>
                        <a:buSzPts val="1200"/>
                        <a:buFont typeface="Arial"/>
                        <a:buNone/>
                      </a:pPr>
                      <a:endParaRPr sz="1400" b="1"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extLst>
                  <a:ext uri="{0D108BD9-81ED-4DB2-BD59-A6C34878D82A}">
                    <a16:rowId xmlns:a16="http://schemas.microsoft.com/office/drawing/2014/main" val="10014"/>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 sz="1400" b="1" u="none" strike="noStrike" cap="none" dirty="0">
                          <a:solidFill>
                            <a:schemeClr val="tx1"/>
                          </a:solidFill>
                          <a:latin typeface="Candara"/>
                          <a:ea typeface="Candara"/>
                          <a:cs typeface="Candara"/>
                          <a:sym typeface="Candara"/>
                        </a:rPr>
                        <a:t>DOC Milestone 2 Review (DOC DepSec Approval)</a:t>
                      </a:r>
                      <a:endParaRPr sz="1400" b="1" u="none" strike="noStrike" cap="none" dirty="0">
                        <a:solidFill>
                          <a:schemeClr val="tx1"/>
                        </a:solidFill>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lang="en-US" sz="1400" b="1" u="none" strike="noStrike" cap="none" dirty="0">
                          <a:solidFill>
                            <a:schemeClr val="tx1"/>
                          </a:solidFill>
                          <a:latin typeface="Candara"/>
                          <a:ea typeface="Candara"/>
                          <a:cs typeface="Candara"/>
                          <a:sym typeface="Candara"/>
                        </a:rPr>
                        <a:t>1QFY23</a:t>
                      </a:r>
                      <a:endParaRPr lang="en-US" sz="1400" u="none" strike="noStrike" cap="none" dirty="0">
                        <a:solidFill>
                          <a:schemeClr val="tx1"/>
                        </a:solidFill>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 sz="1400" b="1" u="none" strike="noStrike" cap="none" dirty="0">
                          <a:latin typeface="Candara"/>
                          <a:ea typeface="Candara"/>
                          <a:cs typeface="Candara"/>
                          <a:sym typeface="Candara"/>
                        </a:rPr>
                        <a:t>Program Approval</a:t>
                      </a:r>
                      <a:endParaRPr sz="1400" b="1"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extLst>
                  <a:ext uri="{0D108BD9-81ED-4DB2-BD59-A6C34878D82A}">
                    <a16:rowId xmlns:a16="http://schemas.microsoft.com/office/drawing/2014/main" val="10015"/>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 sz="1400" u="none" strike="noStrike" cap="none" dirty="0">
                          <a:solidFill>
                            <a:schemeClr val="tx1"/>
                          </a:solidFill>
                          <a:latin typeface="Candara"/>
                          <a:ea typeface="Candara"/>
                          <a:cs typeface="Candara"/>
                          <a:sym typeface="Candara"/>
                        </a:rPr>
                        <a:t>I</a:t>
                      </a:r>
                      <a:r>
                        <a:rPr lang="en-US" sz="1400" u="none" strike="noStrike" cap="none" dirty="0" err="1">
                          <a:solidFill>
                            <a:schemeClr val="tx1"/>
                          </a:solidFill>
                          <a:latin typeface="Candara"/>
                          <a:ea typeface="Candara"/>
                          <a:cs typeface="Candara"/>
                          <a:sym typeface="Candara"/>
                        </a:rPr>
                        <a:t>mager</a:t>
                      </a:r>
                      <a:r>
                        <a:rPr lang="en-US" sz="1400" u="none" strike="noStrike" cap="none" dirty="0">
                          <a:solidFill>
                            <a:schemeClr val="tx1"/>
                          </a:solidFill>
                          <a:latin typeface="Candara"/>
                          <a:ea typeface="Candara"/>
                          <a:cs typeface="Candara"/>
                          <a:sym typeface="Candara"/>
                        </a:rPr>
                        <a:t> I</a:t>
                      </a:r>
                      <a:r>
                        <a:rPr lang="en" sz="1400" u="none" strike="noStrike" cap="none" dirty="0">
                          <a:solidFill>
                            <a:schemeClr val="tx1"/>
                          </a:solidFill>
                          <a:latin typeface="Candara"/>
                          <a:ea typeface="Candara"/>
                          <a:cs typeface="Candara"/>
                          <a:sym typeface="Candara"/>
                        </a:rPr>
                        <a:t>mplementation Phase Contract Awarded</a:t>
                      </a:r>
                      <a:endParaRPr sz="1400" u="none" strike="noStrike" cap="none" dirty="0">
                        <a:solidFill>
                          <a:schemeClr val="tx1"/>
                        </a:solidFill>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lang="en-US" sz="1400" u="none" strike="noStrike" cap="none" dirty="0">
                          <a:solidFill>
                            <a:schemeClr val="tx1"/>
                          </a:solidFill>
                          <a:latin typeface="Candara"/>
                          <a:ea typeface="Candara"/>
                          <a:cs typeface="Candara"/>
                          <a:sym typeface="Candara"/>
                        </a:rPr>
                        <a:t>2QFY23</a:t>
                      </a:r>
                    </a:p>
                  </a:txBody>
                  <a:tcPr marL="68600" marR="68600" marT="34300" marB="34300">
                    <a:solidFill>
                      <a:schemeClr val="accent5">
                        <a:lumMod val="20000"/>
                        <a:lumOff val="80000"/>
                      </a:schemeClr>
                    </a:solidFill>
                  </a:tcPr>
                </a:tc>
                <a:tc>
                  <a:txBody>
                    <a:bodyPr/>
                    <a:lstStyle/>
                    <a:p>
                      <a:pPr marL="0" marR="0" lvl="0" indent="0" algn="l" rtl="0">
                        <a:lnSpc>
                          <a:spcPct val="100000"/>
                        </a:lnSpc>
                        <a:spcBef>
                          <a:spcPts val="0"/>
                        </a:spcBef>
                        <a:spcAft>
                          <a:spcPts val="0"/>
                        </a:spcAft>
                        <a:buClr>
                          <a:srgbClr val="000000"/>
                        </a:buClr>
                        <a:buSzPts val="1200"/>
                        <a:buFont typeface="Arial"/>
                        <a:buNone/>
                      </a:pP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extLst>
                  <a:ext uri="{0D108BD9-81ED-4DB2-BD59-A6C34878D82A}">
                    <a16:rowId xmlns:a16="http://schemas.microsoft.com/office/drawing/2014/main" val="1877601865"/>
                  </a:ext>
                </a:extLst>
              </a:tr>
              <a:tr h="274340">
                <a:tc>
                  <a:txBody>
                    <a:bodyPr/>
                    <a:lstStyle/>
                    <a:p>
                      <a:pPr marL="254000" marR="0" lvl="0" indent="-254000" algn="l" rtl="0">
                        <a:lnSpc>
                          <a:spcPct val="100000"/>
                        </a:lnSpc>
                        <a:spcBef>
                          <a:spcPts val="0"/>
                        </a:spcBef>
                        <a:spcAft>
                          <a:spcPts val="0"/>
                        </a:spcAft>
                        <a:buClr>
                          <a:srgbClr val="000000"/>
                        </a:buClr>
                        <a:buSzPts val="1200"/>
                        <a:buFont typeface="Candara"/>
                        <a:buChar char="•"/>
                      </a:pPr>
                      <a:r>
                        <a:rPr lang="en-US" sz="1400" u="none" strike="noStrike" cap="none" dirty="0">
                          <a:solidFill>
                            <a:schemeClr val="tx1"/>
                          </a:solidFill>
                          <a:latin typeface="Candara"/>
                          <a:ea typeface="Candara"/>
                          <a:cs typeface="Candara"/>
                          <a:sym typeface="Candara"/>
                        </a:rPr>
                        <a:t>Other I</a:t>
                      </a:r>
                      <a:r>
                        <a:rPr lang="en" sz="1400" u="none" strike="noStrike" cap="none" dirty="0">
                          <a:solidFill>
                            <a:schemeClr val="tx1"/>
                          </a:solidFill>
                          <a:latin typeface="Candara"/>
                          <a:ea typeface="Candara"/>
                          <a:cs typeface="Candara"/>
                          <a:sym typeface="Candara"/>
                        </a:rPr>
                        <a:t>mplementation Phase Contracts Awarded</a:t>
                      </a:r>
                      <a:endParaRPr sz="1400" u="none" strike="noStrike" cap="none" dirty="0">
                        <a:solidFill>
                          <a:schemeClr val="tx1"/>
                        </a:solidFill>
                        <a:latin typeface="Candara"/>
                        <a:ea typeface="Candara"/>
                        <a:cs typeface="Candara"/>
                        <a:sym typeface="Candara"/>
                      </a:endParaRPr>
                    </a:p>
                  </a:txBody>
                  <a:tcPr marL="68600" marR="68600" marT="34300" marB="34300">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1200"/>
                        <a:buFont typeface="Arial"/>
                        <a:buNone/>
                        <a:tabLst/>
                        <a:defRPr/>
                      </a:pPr>
                      <a:r>
                        <a:rPr lang="en-US" sz="1400" u="none" strike="noStrike" cap="none" dirty="0">
                          <a:solidFill>
                            <a:schemeClr val="tx1"/>
                          </a:solidFill>
                          <a:latin typeface="Candara"/>
                          <a:ea typeface="Candara"/>
                          <a:cs typeface="Candara"/>
                          <a:sym typeface="Candara"/>
                        </a:rPr>
                        <a:t>4QFY23 – 3QFY24</a:t>
                      </a:r>
                    </a:p>
                  </a:txBody>
                  <a:tcPr marL="68600" marR="68600" marT="34300" marB="34300">
                    <a:solidFill>
                      <a:schemeClr val="accent5">
                        <a:lumMod val="20000"/>
                        <a:lumOff val="80000"/>
                      </a:schemeClr>
                    </a:solidFill>
                  </a:tcPr>
                </a:tc>
                <a:tc>
                  <a:txBody>
                    <a:bodyPr/>
                    <a:lstStyle/>
                    <a:p>
                      <a:pPr marL="0" marR="0" lvl="0" indent="0" algn="l" rtl="0">
                        <a:lnSpc>
                          <a:spcPct val="100000"/>
                        </a:lnSpc>
                        <a:spcBef>
                          <a:spcPts val="0"/>
                        </a:spcBef>
                        <a:spcAft>
                          <a:spcPts val="0"/>
                        </a:spcAft>
                        <a:buClr>
                          <a:srgbClr val="000000"/>
                        </a:buClr>
                        <a:buSzPts val="1200"/>
                        <a:buFont typeface="Arial"/>
                        <a:buNone/>
                      </a:pPr>
                      <a:endParaRPr sz="1400" u="none" strike="noStrike" cap="none" dirty="0">
                        <a:latin typeface="Candara"/>
                        <a:ea typeface="Candara"/>
                        <a:cs typeface="Candara"/>
                        <a:sym typeface="Candara"/>
                      </a:endParaRPr>
                    </a:p>
                  </a:txBody>
                  <a:tcPr marL="68600" marR="68600" marT="34300" marB="34300">
                    <a:solidFill>
                      <a:schemeClr val="accent5">
                        <a:lumMod val="20000"/>
                        <a:lumOff val="80000"/>
                      </a:schemeClr>
                    </a:solidFill>
                  </a:tcPr>
                </a:tc>
                <a:extLst>
                  <a:ext uri="{0D108BD9-81ED-4DB2-BD59-A6C34878D82A}">
                    <a16:rowId xmlns:a16="http://schemas.microsoft.com/office/drawing/2014/main" val="884913356"/>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7"/>
          <p:cNvSpPr txBox="1">
            <a:spLocks noGrp="1"/>
          </p:cNvSpPr>
          <p:nvPr>
            <p:ph type="title"/>
          </p:nvPr>
        </p:nvSpPr>
        <p:spPr>
          <a:xfrm>
            <a:off x="628650" y="273844"/>
            <a:ext cx="7886700" cy="798300"/>
          </a:xfrm>
          <a:prstGeom prst="rect">
            <a:avLst/>
          </a:prstGeom>
          <a:noFill/>
          <a:ln>
            <a:noFill/>
          </a:ln>
        </p:spPr>
        <p:txBody>
          <a:bodyPr spcFirstLastPara="1" wrap="square" lIns="68575" tIns="34275" rIns="68575" bIns="34275" anchor="ctr" anchorCtr="0">
            <a:noAutofit/>
          </a:bodyPr>
          <a:lstStyle/>
          <a:p>
            <a:pPr marL="0" lvl="0" indent="0" algn="ctr" rtl="0">
              <a:spcBef>
                <a:spcPts val="600"/>
              </a:spcBef>
              <a:spcAft>
                <a:spcPts val="0"/>
              </a:spcAft>
              <a:buClr>
                <a:schemeClr val="dk1"/>
              </a:buClr>
              <a:buSzPts val="1400"/>
              <a:buNone/>
            </a:pPr>
            <a:r>
              <a:rPr lang="en">
                <a:latin typeface="Candara"/>
                <a:ea typeface="Candara"/>
                <a:cs typeface="Candara"/>
                <a:sym typeface="Candara"/>
              </a:rPr>
              <a:t>Summary</a:t>
            </a:r>
            <a:endParaRPr>
              <a:latin typeface="Candara"/>
              <a:ea typeface="Candara"/>
              <a:cs typeface="Candara"/>
              <a:sym typeface="Candara"/>
            </a:endParaRPr>
          </a:p>
        </p:txBody>
      </p:sp>
      <p:sp>
        <p:nvSpPr>
          <p:cNvPr id="468" name="Google Shape;468;p57"/>
          <p:cNvSpPr txBox="1">
            <a:spLocks noGrp="1"/>
          </p:cNvSpPr>
          <p:nvPr>
            <p:ph type="body" idx="1"/>
          </p:nvPr>
        </p:nvSpPr>
        <p:spPr>
          <a:xfrm>
            <a:off x="435600" y="1051823"/>
            <a:ext cx="8272800" cy="2735435"/>
          </a:xfrm>
          <a:prstGeom prst="rect">
            <a:avLst/>
          </a:prstGeom>
          <a:noFill/>
          <a:ln>
            <a:noFill/>
          </a:ln>
        </p:spPr>
        <p:txBody>
          <a:bodyPr spcFirstLastPara="1" wrap="square" lIns="68575" tIns="34275" rIns="68575" bIns="34275" anchor="t" anchorCtr="0">
            <a:noAutofit/>
          </a:bodyPr>
          <a:lstStyle/>
          <a:p>
            <a:pPr marL="254000" lvl="0" indent="-254000" algn="l" rtl="0">
              <a:spcBef>
                <a:spcPts val="600"/>
              </a:spcBef>
              <a:spcAft>
                <a:spcPts val="0"/>
              </a:spcAft>
              <a:buSzPts val="1800"/>
              <a:buFont typeface="Candara"/>
              <a:buChar char="•"/>
            </a:pPr>
            <a:r>
              <a:rPr lang="en" sz="1800" dirty="0">
                <a:latin typeface="Candara"/>
                <a:ea typeface="Candara"/>
                <a:cs typeface="Candara"/>
                <a:sym typeface="Candara"/>
              </a:rPr>
              <a:t>NOAA’s geostationary satellites provide the only persistent weather observations of the Western Hemisphere, providing essential forecast information for public safety and efficient economic activity across multiple sectors</a:t>
            </a:r>
            <a:endParaRPr sz="1800" dirty="0">
              <a:latin typeface="Candara"/>
              <a:ea typeface="Candara"/>
              <a:cs typeface="Candara"/>
              <a:sym typeface="Candara"/>
            </a:endParaRPr>
          </a:p>
          <a:p>
            <a:pPr marL="254000" lvl="0" indent="-254000" algn="l" rtl="0">
              <a:spcBef>
                <a:spcPts val="600"/>
              </a:spcBef>
              <a:spcAft>
                <a:spcPts val="0"/>
              </a:spcAft>
              <a:buSzPts val="1800"/>
              <a:buFont typeface="Candara"/>
              <a:buChar char="•"/>
            </a:pPr>
            <a:r>
              <a:rPr lang="en" sz="1800" dirty="0">
                <a:latin typeface="Candara"/>
                <a:ea typeface="Candara"/>
                <a:cs typeface="Candara"/>
                <a:sym typeface="Candara"/>
              </a:rPr>
              <a:t>A follow-on capability is required by 2032 to ensure data continuity</a:t>
            </a:r>
            <a:endParaRPr sz="1800" dirty="0">
              <a:latin typeface="Candara"/>
              <a:ea typeface="Candara"/>
              <a:cs typeface="Candara"/>
              <a:sym typeface="Candara"/>
            </a:endParaRPr>
          </a:p>
          <a:p>
            <a:pPr marL="254000" lvl="0" indent="-254000" algn="l" rtl="0">
              <a:spcBef>
                <a:spcPts val="600"/>
              </a:spcBef>
              <a:spcAft>
                <a:spcPts val="0"/>
              </a:spcAft>
              <a:buSzPts val="1800"/>
              <a:buFont typeface="Candara"/>
              <a:buChar char="•"/>
            </a:pPr>
            <a:r>
              <a:rPr lang="en" sz="1800" dirty="0">
                <a:latin typeface="Candara"/>
                <a:ea typeface="Candara"/>
                <a:cs typeface="Candara"/>
                <a:sym typeface="Candara"/>
              </a:rPr>
              <a:t>The GeoXO program will provide the required continuity and also extend observations to include monitoring of atmosphere, oceans, and climate to meet growing environmental and health challenges </a:t>
            </a:r>
            <a:r>
              <a:rPr lang="en-US" sz="1800" dirty="0">
                <a:latin typeface="Candara"/>
                <a:ea typeface="Candara"/>
                <a:cs typeface="Candara"/>
                <a:sym typeface="Candara"/>
              </a:rPr>
              <a:t>facing our nation and planet</a:t>
            </a:r>
            <a:endParaRPr sz="1800" dirty="0">
              <a:latin typeface="Candara"/>
              <a:ea typeface="Candara"/>
              <a:cs typeface="Candara"/>
              <a:sym typeface="Candara"/>
            </a:endParaRPr>
          </a:p>
          <a:p>
            <a:pPr marL="342900" lvl="0" indent="-165100" algn="l" rtl="0">
              <a:spcBef>
                <a:spcPts val="600"/>
              </a:spcBef>
              <a:spcAft>
                <a:spcPts val="0"/>
              </a:spcAft>
              <a:buClr>
                <a:schemeClr val="dk1"/>
              </a:buClr>
              <a:buSzPts val="1400"/>
              <a:buNone/>
            </a:pPr>
            <a:endParaRPr sz="1800" dirty="0">
              <a:latin typeface="Candara"/>
              <a:ea typeface="Candara"/>
              <a:cs typeface="Candara"/>
              <a:sym typeface="Candara"/>
            </a:endParaRPr>
          </a:p>
        </p:txBody>
      </p:sp>
      <p:sp>
        <p:nvSpPr>
          <p:cNvPr id="469" name="Google Shape;469;p57"/>
          <p:cNvSpPr txBox="1"/>
          <p:nvPr/>
        </p:nvSpPr>
        <p:spPr>
          <a:xfrm>
            <a:off x="885137" y="3579823"/>
            <a:ext cx="4290900" cy="644762"/>
          </a:xfrm>
          <a:prstGeom prst="rect">
            <a:avLst/>
          </a:prstGeom>
          <a:solidFill>
            <a:srgbClr val="209FB1"/>
          </a:solidFill>
          <a:ln>
            <a:noFill/>
          </a:ln>
        </p:spPr>
        <p:txBody>
          <a:bodyPr spcFirstLastPara="1" wrap="square" lIns="68575" tIns="34275" rIns="68575" bIns="34275" anchor="t" anchorCtr="0">
            <a:spAutoFit/>
          </a:bodyPr>
          <a:lstStyle/>
          <a:p>
            <a:pPr marL="0" marR="0" lvl="0" indent="0" algn="ctr" rtl="0">
              <a:lnSpc>
                <a:spcPct val="90000"/>
              </a:lnSpc>
              <a:spcBef>
                <a:spcPts val="600"/>
              </a:spcBef>
              <a:spcAft>
                <a:spcPts val="0"/>
              </a:spcAft>
              <a:buClr>
                <a:srgbClr val="000000"/>
              </a:buClr>
              <a:buSzPts val="1800"/>
              <a:buFont typeface="Arial"/>
              <a:buNone/>
            </a:pPr>
            <a:r>
              <a:rPr lang="en" sz="1800" b="1" i="1" u="none" strike="noStrike" cap="none" dirty="0">
                <a:solidFill>
                  <a:schemeClr val="lt1"/>
                </a:solidFill>
                <a:latin typeface="Candara"/>
                <a:ea typeface="Candara"/>
                <a:cs typeface="Candara"/>
                <a:sym typeface="Candara"/>
              </a:rPr>
              <a:t>GeoXO will maintain and advance NOAA’s observational capabilities through 2050</a:t>
            </a:r>
            <a:endParaRPr sz="1100" i="0" u="none" strike="noStrike" cap="none" dirty="0">
              <a:solidFill>
                <a:srgbClr val="000000"/>
              </a:solidFill>
              <a:latin typeface="Candara"/>
              <a:ea typeface="Candara"/>
              <a:cs typeface="Candara"/>
              <a:sym typeface="Candara"/>
            </a:endParaRPr>
          </a:p>
        </p:txBody>
      </p:sp>
      <p:pic>
        <p:nvPicPr>
          <p:cNvPr id="470" name="Google Shape;470;p57" descr="Image result for launch image&quot;"/>
          <p:cNvPicPr preferRelativeResize="0"/>
          <p:nvPr/>
        </p:nvPicPr>
        <p:blipFill rotWithShape="1">
          <a:blip r:embed="rId3">
            <a:alphaModFix/>
          </a:blip>
          <a:srcRect/>
          <a:stretch/>
        </p:blipFill>
        <p:spPr>
          <a:xfrm flipH="1">
            <a:off x="5355851" y="3127240"/>
            <a:ext cx="3234520" cy="1549928"/>
          </a:xfrm>
          <a:prstGeom prst="rect">
            <a:avLst/>
          </a:prstGeom>
          <a:noFill/>
          <a:ln>
            <a:noFill/>
          </a:ln>
        </p:spPr>
      </p:pic>
      <p:sp>
        <p:nvSpPr>
          <p:cNvPr id="6" name="TextBox 5">
            <a:extLst>
              <a:ext uri="{FF2B5EF4-FFF2-40B4-BE49-F238E27FC236}">
                <a16:creationId xmlns:a16="http://schemas.microsoft.com/office/drawing/2014/main" id="{F48BE0AD-1630-470E-BC63-629138BE00D3}"/>
              </a:ext>
            </a:extLst>
          </p:cNvPr>
          <p:cNvSpPr txBox="1"/>
          <p:nvPr/>
        </p:nvSpPr>
        <p:spPr>
          <a:xfrm>
            <a:off x="1239506" y="4427890"/>
            <a:ext cx="4116345" cy="276999"/>
          </a:xfrm>
          <a:prstGeom prst="rect">
            <a:avLst/>
          </a:prstGeom>
          <a:noFill/>
        </p:spPr>
        <p:txBody>
          <a:bodyPr wrap="square" rtlCol="0">
            <a:spAutoFit/>
          </a:bodyPr>
          <a:lstStyle/>
          <a:p>
            <a:r>
              <a:rPr lang="en-US" sz="1200" i="1" dirty="0">
                <a:solidFill>
                  <a:schemeClr val="tx1"/>
                </a:solidFill>
                <a:latin typeface="Calibri" panose="020F0502020204030204" pitchFamily="34" charset="0"/>
                <a:cs typeface="Calibri" panose="020F0502020204030204" pitchFamily="34" charset="0"/>
              </a:rPr>
              <a:t>For more info: </a:t>
            </a:r>
            <a:r>
              <a:rPr lang="en-US" sz="1200" u="sng" dirty="0">
                <a:solidFill>
                  <a:schemeClr val="tx1"/>
                </a:solidFill>
                <a:latin typeface="Calibri" panose="020F0502020204030204" pitchFamily="34" charset="0"/>
                <a:cs typeface="Calibri" panose="020F0502020204030204" pitchFamily="34" charset="0"/>
              </a:rPr>
              <a:t>https://www.nesdis.noaa.gov/GeoXO</a:t>
            </a:r>
            <a:endParaRPr lang="en-US" sz="1050" dirty="0">
              <a:solidFill>
                <a:schemeClr val="tx1"/>
              </a:solidFill>
              <a:latin typeface="Calibri" panose="020F0502020204030204" pitchFamily="34" charset="0"/>
              <a:cs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63"/>
          <p:cNvSpPr txBox="1">
            <a:spLocks noGrp="1"/>
          </p:cNvSpPr>
          <p:nvPr>
            <p:ph type="title"/>
          </p:nvPr>
        </p:nvSpPr>
        <p:spPr>
          <a:xfrm>
            <a:off x="628650" y="102394"/>
            <a:ext cx="7886700" cy="994200"/>
          </a:xfrm>
          <a:prstGeom prst="rect">
            <a:avLst/>
          </a:prstGeom>
          <a:noFill/>
          <a:ln>
            <a:noFill/>
          </a:ln>
        </p:spPr>
        <p:txBody>
          <a:bodyPr spcFirstLastPara="1" wrap="square" lIns="68575" tIns="34275" rIns="68575" bIns="34275" anchor="ctr" anchorCtr="0">
            <a:noAutofit/>
          </a:bodyPr>
          <a:lstStyle/>
          <a:p>
            <a:pPr marL="0" lvl="0" indent="0" algn="ctr" rtl="0">
              <a:lnSpc>
                <a:spcPct val="90000"/>
              </a:lnSpc>
              <a:spcBef>
                <a:spcPts val="0"/>
              </a:spcBef>
              <a:spcAft>
                <a:spcPts val="0"/>
              </a:spcAft>
              <a:buClr>
                <a:schemeClr val="dk1"/>
              </a:buClr>
              <a:buSzPts val="1400"/>
              <a:buNone/>
            </a:pPr>
            <a:r>
              <a:rPr lang="en-US" sz="3000" dirty="0">
                <a:latin typeface="Candara"/>
                <a:ea typeface="Candara"/>
                <a:cs typeface="Candara"/>
                <a:sym typeface="Candara"/>
              </a:rPr>
              <a:t>NOAA Satellites: </a:t>
            </a:r>
            <a:r>
              <a:rPr lang="en" sz="3000" dirty="0">
                <a:latin typeface="Candara"/>
                <a:ea typeface="Candara"/>
                <a:cs typeface="Candara"/>
                <a:sym typeface="Candara"/>
              </a:rPr>
              <a:t>Statutory and Strategic Drivers</a:t>
            </a:r>
            <a:endParaRPr sz="3000" dirty="0">
              <a:latin typeface="Candara"/>
              <a:ea typeface="Candara"/>
              <a:cs typeface="Candara"/>
              <a:sym typeface="Candara"/>
            </a:endParaRPr>
          </a:p>
        </p:txBody>
      </p:sp>
      <p:sp>
        <p:nvSpPr>
          <p:cNvPr id="516" name="Google Shape;516;p63"/>
          <p:cNvSpPr txBox="1">
            <a:spLocks noGrp="1"/>
          </p:cNvSpPr>
          <p:nvPr>
            <p:ph type="body" idx="1"/>
          </p:nvPr>
        </p:nvSpPr>
        <p:spPr>
          <a:xfrm>
            <a:off x="308138" y="930147"/>
            <a:ext cx="8527800" cy="3882486"/>
          </a:xfrm>
          <a:prstGeom prst="rect">
            <a:avLst/>
          </a:prstGeom>
          <a:noFill/>
          <a:ln>
            <a:noFill/>
          </a:ln>
        </p:spPr>
        <p:txBody>
          <a:bodyPr spcFirstLastPara="1" wrap="square" lIns="68575" tIns="34275" rIns="68575" bIns="34275" anchor="t" anchorCtr="0">
            <a:noAutofit/>
          </a:bodyPr>
          <a:lstStyle/>
          <a:p>
            <a:pPr marL="254000" lvl="1" indent="-247650">
              <a:lnSpc>
                <a:spcPct val="115000"/>
              </a:lnSpc>
              <a:spcBef>
                <a:spcPts val="0"/>
              </a:spcBef>
              <a:buSzPts val="1500"/>
              <a:buFont typeface="Arial"/>
              <a:buChar char="•"/>
            </a:pPr>
            <a:r>
              <a:rPr lang="en" sz="1500" b="1" dirty="0">
                <a:latin typeface="Candara"/>
                <a:ea typeface="Candara"/>
                <a:cs typeface="Candara"/>
                <a:sym typeface="Candara"/>
              </a:rPr>
              <a:t>15 U.S. Code § 313</a:t>
            </a:r>
            <a:r>
              <a:rPr lang="en" sz="1500" dirty="0">
                <a:latin typeface="Candara"/>
                <a:ea typeface="Candara"/>
                <a:cs typeface="Candara"/>
                <a:sym typeface="Candara"/>
              </a:rPr>
              <a:t> </a:t>
            </a:r>
            <a:r>
              <a:rPr lang="en-US" sz="1500" i="1" dirty="0">
                <a:latin typeface="Candara"/>
                <a:ea typeface="Candara"/>
                <a:cs typeface="Candara"/>
                <a:sym typeface="Candara"/>
              </a:rPr>
              <a:t>The Secretary of Commerce shall have charge of the forecasting of weather, the issue of storm warnings, … and the taking of such meteorological observations as may be necessary to establish and record the climatic conditions of the United States …</a:t>
            </a:r>
            <a:endParaRPr sz="1100" dirty="0">
              <a:latin typeface="Candara"/>
              <a:ea typeface="Candara"/>
              <a:cs typeface="Candara"/>
              <a:sym typeface="Candara"/>
            </a:endParaRPr>
          </a:p>
          <a:p>
            <a:pPr marL="254000" indent="-247650">
              <a:lnSpc>
                <a:spcPct val="115000"/>
              </a:lnSpc>
              <a:spcBef>
                <a:spcPts val="0"/>
              </a:spcBef>
              <a:buSzPts val="1500"/>
              <a:buFont typeface="Candara"/>
              <a:buChar char="•"/>
            </a:pPr>
            <a:r>
              <a:rPr lang="en-US" sz="1500" b="1" dirty="0">
                <a:solidFill>
                  <a:schemeClr val="tx1"/>
                </a:solidFill>
                <a:latin typeface="Candara"/>
                <a:ea typeface="Candara"/>
                <a:cs typeface="Candara"/>
                <a:sym typeface="Candara"/>
              </a:rPr>
              <a:t>Clean Air Act of 1990 – </a:t>
            </a:r>
            <a:r>
              <a:rPr lang="en-US" sz="1500" dirty="0">
                <a:solidFill>
                  <a:schemeClr val="tx1"/>
                </a:solidFill>
                <a:latin typeface="Candara"/>
                <a:ea typeface="Candara"/>
                <a:cs typeface="Candara"/>
                <a:sym typeface="Candara"/>
              </a:rPr>
              <a:t>mandates NOAA to monitor ozone</a:t>
            </a:r>
            <a:endParaRPr lang="en" sz="1500" dirty="0">
              <a:solidFill>
                <a:schemeClr val="tx1"/>
              </a:solidFill>
              <a:latin typeface="Candara"/>
              <a:ea typeface="Candara"/>
              <a:cs typeface="Candara"/>
              <a:sym typeface="Candara"/>
            </a:endParaRPr>
          </a:p>
          <a:p>
            <a:pPr marL="254000" lvl="0" indent="-247650" algn="l" rtl="0">
              <a:lnSpc>
                <a:spcPct val="115000"/>
              </a:lnSpc>
              <a:spcBef>
                <a:spcPts val="0"/>
              </a:spcBef>
              <a:spcAft>
                <a:spcPts val="0"/>
              </a:spcAft>
              <a:buSzPts val="1500"/>
              <a:buFont typeface="Candara"/>
              <a:buChar char="•"/>
            </a:pPr>
            <a:r>
              <a:rPr lang="en" sz="1500" b="1" dirty="0">
                <a:latin typeface="Candara"/>
                <a:ea typeface="Candara"/>
                <a:cs typeface="Candara"/>
                <a:sym typeface="Candara"/>
              </a:rPr>
              <a:t>Harmful  Algal  Blooms  and  Hypoxia  Research  and  Control  Act Amendments of 2004 &amp; 2014</a:t>
            </a:r>
            <a:endParaRPr sz="1100" dirty="0">
              <a:latin typeface="Candara"/>
              <a:ea typeface="Candara"/>
              <a:cs typeface="Candara"/>
              <a:sym typeface="Candara"/>
            </a:endParaRPr>
          </a:p>
          <a:p>
            <a:pPr marL="609600" lvl="2" indent="-266700" algn="l" rtl="0">
              <a:lnSpc>
                <a:spcPct val="115000"/>
              </a:lnSpc>
              <a:spcBef>
                <a:spcPts val="0"/>
              </a:spcBef>
              <a:spcAft>
                <a:spcPts val="0"/>
              </a:spcAft>
              <a:buSzPts val="1800"/>
              <a:buFont typeface="Candara"/>
              <a:buChar char="•"/>
            </a:pPr>
            <a:r>
              <a:rPr lang="en" i="1" dirty="0">
                <a:latin typeface="Candara"/>
                <a:ea typeface="Candara"/>
                <a:cs typeface="Candara"/>
                <a:sym typeface="Candara"/>
              </a:rPr>
              <a:t>NOAA … shall … develop  and  enhance,  including  with  respect  to  infrastructure  as  necessary,  critical  observations,  monitoring … relevant  to  harmful  algal  blooms  and  hypoxia  events</a:t>
            </a:r>
            <a:endParaRPr b="1" dirty="0">
              <a:latin typeface="Candara"/>
              <a:ea typeface="Candara"/>
              <a:cs typeface="Candara"/>
              <a:sym typeface="Candara"/>
            </a:endParaRPr>
          </a:p>
          <a:p>
            <a:pPr marL="254000" lvl="1" indent="-247650">
              <a:lnSpc>
                <a:spcPct val="115000"/>
              </a:lnSpc>
              <a:spcBef>
                <a:spcPts val="0"/>
              </a:spcBef>
              <a:buSzPts val="1500"/>
              <a:buFont typeface="Candara"/>
              <a:buChar char="•"/>
            </a:pPr>
            <a:r>
              <a:rPr lang="en-US" sz="1500" b="1" dirty="0">
                <a:latin typeface="Candara"/>
                <a:ea typeface="Candara"/>
                <a:cs typeface="Candara"/>
                <a:sym typeface="Candara"/>
              </a:rPr>
              <a:t>Weather Research and Forecasting Innovation Act of 2017, &amp; 2018 Amendment</a:t>
            </a:r>
            <a:endParaRPr lang="en-US" sz="1100" dirty="0">
              <a:latin typeface="Candara"/>
              <a:ea typeface="Candara"/>
              <a:cs typeface="Candara"/>
              <a:sym typeface="Candara"/>
            </a:endParaRPr>
          </a:p>
          <a:p>
            <a:pPr marL="609600" lvl="2" indent="-266700">
              <a:lnSpc>
                <a:spcPct val="115000"/>
              </a:lnSpc>
              <a:spcBef>
                <a:spcPts val="0"/>
              </a:spcBef>
              <a:buSzPts val="1800"/>
              <a:buFont typeface="Candara"/>
              <a:buChar char="•"/>
            </a:pPr>
            <a:r>
              <a:rPr lang="en-US" i="1" dirty="0">
                <a:latin typeface="Candara"/>
                <a:ea typeface="Candara"/>
                <a:cs typeface="Candara"/>
                <a:sym typeface="Candara"/>
              </a:rPr>
              <a:t>The Under Secretary shall analyze, test, and plan the procurement of future data sources and satellite architectures, identified in the NOAA Satellite Observing System Architecture Study</a:t>
            </a:r>
            <a:endParaRPr lang="en-US" b="1" dirty="0">
              <a:latin typeface="Candara"/>
              <a:ea typeface="Candara"/>
              <a:cs typeface="Candara"/>
              <a:sym typeface="Candara"/>
            </a:endParaRPr>
          </a:p>
          <a:p>
            <a:pPr marL="254000" lvl="2" indent="-254000" algn="l" rtl="0">
              <a:lnSpc>
                <a:spcPct val="115000"/>
              </a:lnSpc>
              <a:spcBef>
                <a:spcPts val="0"/>
              </a:spcBef>
              <a:spcAft>
                <a:spcPts val="0"/>
              </a:spcAft>
              <a:buSzPts val="1800"/>
              <a:buFont typeface="Candara"/>
              <a:buChar char="•"/>
            </a:pPr>
            <a:r>
              <a:rPr lang="en" b="1" dirty="0">
                <a:solidFill>
                  <a:schemeClr val="tx1"/>
                </a:solidFill>
                <a:latin typeface="Candara"/>
                <a:ea typeface="Candara"/>
                <a:cs typeface="Candara"/>
                <a:sym typeface="Candara"/>
              </a:rPr>
              <a:t>Department of Commerce Strategic Plan </a:t>
            </a:r>
            <a:endParaRPr sz="1100" dirty="0">
              <a:solidFill>
                <a:schemeClr val="tx1"/>
              </a:solidFill>
              <a:latin typeface="Candara"/>
              <a:ea typeface="Candara"/>
              <a:cs typeface="Candara"/>
              <a:sym typeface="Candara"/>
            </a:endParaRPr>
          </a:p>
          <a:p>
            <a:pPr marL="482600" lvl="4" indent="-266700" algn="l" rtl="0">
              <a:lnSpc>
                <a:spcPct val="115000"/>
              </a:lnSpc>
              <a:spcBef>
                <a:spcPts val="0"/>
              </a:spcBef>
              <a:spcAft>
                <a:spcPts val="0"/>
              </a:spcAft>
              <a:buSzPts val="1400"/>
              <a:buFont typeface="Candara"/>
              <a:buChar char="•"/>
            </a:pPr>
            <a:r>
              <a:rPr lang="en" sz="1500" i="1" dirty="0">
                <a:solidFill>
                  <a:schemeClr val="tx1"/>
                </a:solidFill>
                <a:latin typeface="Candara"/>
                <a:ea typeface="Candara"/>
                <a:cs typeface="Candara"/>
                <a:sym typeface="Candara"/>
              </a:rPr>
              <a:t>Increase the impact of climate data and services for decision</a:t>
            </a:r>
            <a:r>
              <a:rPr lang="en-US" sz="1500" i="1" dirty="0">
                <a:solidFill>
                  <a:schemeClr val="tx1"/>
                </a:solidFill>
                <a:latin typeface="Candara"/>
                <a:ea typeface="Candara"/>
                <a:cs typeface="Candara"/>
                <a:sym typeface="Candara"/>
              </a:rPr>
              <a:t>makers through enhanced service delivery and improved weather, water, and climate forecasts.</a:t>
            </a:r>
            <a:endParaRPr sz="1100" dirty="0">
              <a:solidFill>
                <a:schemeClr val="tx1"/>
              </a:solidFill>
              <a:latin typeface="Candara"/>
              <a:ea typeface="Candara"/>
              <a:cs typeface="Candara"/>
              <a:sym typeface="Candara"/>
            </a:endParaRPr>
          </a:p>
          <a:p>
            <a:pPr marL="482600" lvl="4" indent="-266700" algn="l" rtl="0">
              <a:lnSpc>
                <a:spcPct val="115000"/>
              </a:lnSpc>
              <a:spcBef>
                <a:spcPts val="0"/>
              </a:spcBef>
              <a:spcAft>
                <a:spcPts val="0"/>
              </a:spcAft>
              <a:buSzPts val="1400"/>
              <a:buFont typeface="Candara"/>
              <a:buChar char="•"/>
            </a:pPr>
            <a:r>
              <a:rPr lang="en-US" sz="1500" i="1" dirty="0">
                <a:solidFill>
                  <a:schemeClr val="tx1"/>
                </a:solidFill>
                <a:latin typeface="Candara"/>
                <a:ea typeface="Candara"/>
                <a:cs typeface="Candara"/>
                <a:sym typeface="Candara"/>
              </a:rPr>
              <a:t>Advance U.S. leadership in the global commercial space industry</a:t>
            </a:r>
            <a:endParaRPr sz="1100" dirty="0">
              <a:solidFill>
                <a:schemeClr val="tx1"/>
              </a:solidFill>
              <a:latin typeface="Candara"/>
              <a:ea typeface="Candara"/>
              <a:cs typeface="Candara"/>
              <a:sym typeface="Candara"/>
            </a:endParaRPr>
          </a:p>
          <a:p>
            <a:pPr marL="342900" lvl="0" indent="-165100" algn="l" rtl="0">
              <a:lnSpc>
                <a:spcPct val="90000"/>
              </a:lnSpc>
              <a:spcBef>
                <a:spcPts val="800"/>
              </a:spcBef>
              <a:spcAft>
                <a:spcPts val="0"/>
              </a:spcAft>
              <a:buClr>
                <a:schemeClr val="dk1"/>
              </a:buClr>
              <a:buSzPts val="1400"/>
              <a:buNone/>
            </a:pPr>
            <a:endParaRPr sz="2000" dirty="0">
              <a:latin typeface="Candara"/>
              <a:ea typeface="Candara"/>
              <a:cs typeface="Candara"/>
              <a:sym typeface="Candar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6"/>
          <p:cNvSpPr txBox="1">
            <a:spLocks noGrp="1"/>
          </p:cNvSpPr>
          <p:nvPr>
            <p:ph type="title"/>
          </p:nvPr>
        </p:nvSpPr>
        <p:spPr>
          <a:xfrm>
            <a:off x="0" y="273844"/>
            <a:ext cx="9144000" cy="994200"/>
          </a:xfrm>
          <a:prstGeom prst="rect">
            <a:avLst/>
          </a:prstGeom>
          <a:noFill/>
          <a:ln>
            <a:noFill/>
          </a:ln>
        </p:spPr>
        <p:txBody>
          <a:bodyPr spcFirstLastPara="1" wrap="square" lIns="68575" tIns="34275" rIns="68575" bIns="34275" anchor="t" anchorCtr="0">
            <a:noAutofit/>
          </a:bodyPr>
          <a:lstStyle/>
          <a:p>
            <a:pPr marL="0" lvl="0" indent="0" algn="ctr" rtl="0">
              <a:lnSpc>
                <a:spcPct val="90000"/>
              </a:lnSpc>
              <a:spcBef>
                <a:spcPts val="0"/>
              </a:spcBef>
              <a:spcAft>
                <a:spcPts val="0"/>
              </a:spcAft>
              <a:buClr>
                <a:schemeClr val="dk1"/>
              </a:buClr>
              <a:buSzPts val="1400"/>
              <a:buNone/>
            </a:pPr>
            <a:r>
              <a:rPr lang="en" sz="3000">
                <a:latin typeface="Candara"/>
                <a:ea typeface="Candara"/>
                <a:cs typeface="Candara"/>
                <a:sym typeface="Candara"/>
              </a:rPr>
              <a:t>Four Pillars of NOAA’s Next Gen Observation System</a:t>
            </a:r>
            <a:endParaRPr sz="3000">
              <a:latin typeface="Candara"/>
              <a:ea typeface="Candara"/>
              <a:cs typeface="Candara"/>
              <a:sym typeface="Candara"/>
            </a:endParaRPr>
          </a:p>
        </p:txBody>
      </p:sp>
      <p:grpSp>
        <p:nvGrpSpPr>
          <p:cNvPr id="167" name="Google Shape;167;p36"/>
          <p:cNvGrpSpPr/>
          <p:nvPr/>
        </p:nvGrpSpPr>
        <p:grpSpPr>
          <a:xfrm>
            <a:off x="491482" y="814026"/>
            <a:ext cx="8161248" cy="3811265"/>
            <a:chOff x="491482" y="814026"/>
            <a:chExt cx="8161248" cy="3811265"/>
          </a:xfrm>
        </p:grpSpPr>
        <p:sp>
          <p:nvSpPr>
            <p:cNvPr id="168" name="Google Shape;168;p36"/>
            <p:cNvSpPr/>
            <p:nvPr/>
          </p:nvSpPr>
          <p:spPr>
            <a:xfrm>
              <a:off x="491482" y="814026"/>
              <a:ext cx="8161248" cy="3811265"/>
            </a:xfrm>
            <a:prstGeom prst="rect">
              <a:avLst/>
            </a:prstGeom>
            <a:solidFill>
              <a:srgbClr val="D9D9D9"/>
            </a:solidFill>
            <a:ln w="9525" cap="flat" cmpd="sng">
              <a:solidFill>
                <a:schemeClr val="dk2"/>
              </a:solidFill>
              <a:prstDash val="solid"/>
              <a:round/>
              <a:headEnd type="none" w="sm" len="sm"/>
              <a:tailEnd type="none" w="sm" len="sm"/>
            </a:ln>
          </p:spPr>
          <p:txBody>
            <a:bodyPr spcFirstLastPara="1" wrap="square" lIns="91400" tIns="91400" rIns="91400" bIns="914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i="0" u="none" strike="noStrike" cap="none">
                <a:solidFill>
                  <a:srgbClr val="000000"/>
                </a:solidFill>
                <a:latin typeface="Candara"/>
                <a:ea typeface="Candara"/>
                <a:cs typeface="Candara"/>
                <a:sym typeface="Candara"/>
              </a:endParaRPr>
            </a:p>
          </p:txBody>
        </p:sp>
        <p:sp>
          <p:nvSpPr>
            <p:cNvPr id="169" name="Google Shape;169;p36"/>
            <p:cNvSpPr txBox="1"/>
            <p:nvPr/>
          </p:nvSpPr>
          <p:spPr>
            <a:xfrm>
              <a:off x="3427947" y="1314707"/>
              <a:ext cx="2545661" cy="2082429"/>
            </a:xfrm>
            <a:prstGeom prst="rect">
              <a:avLst/>
            </a:prstGeom>
            <a:solidFill>
              <a:srgbClr val="F3F3F3"/>
            </a:solidFill>
            <a:ln w="50800" cap="flat" cmpd="sng">
              <a:solidFill>
                <a:srgbClr val="0E161C"/>
              </a:solidFill>
              <a:prstDash val="solid"/>
              <a:round/>
              <a:headEnd type="none" w="sm" len="sm"/>
              <a:tailEnd type="none" w="sm" len="sm"/>
            </a:ln>
          </p:spPr>
          <p:txBody>
            <a:bodyPr spcFirstLastPara="1" wrap="square" lIns="91400" tIns="91400" rIns="91400" bIns="9140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i="0" u="none" strike="noStrike" cap="none">
                <a:solidFill>
                  <a:srgbClr val="000000"/>
                </a:solidFill>
                <a:latin typeface="Candara"/>
                <a:ea typeface="Candara"/>
                <a:cs typeface="Candara"/>
                <a:sym typeface="Candara"/>
              </a:endParaRPr>
            </a:p>
            <a:p>
              <a:pPr marL="0" marR="0" lvl="0" indent="0" algn="l" rtl="0">
                <a:lnSpc>
                  <a:spcPct val="100000"/>
                </a:lnSpc>
                <a:spcBef>
                  <a:spcPts val="0"/>
                </a:spcBef>
                <a:spcAft>
                  <a:spcPts val="0"/>
                </a:spcAft>
                <a:buClr>
                  <a:srgbClr val="000000"/>
                </a:buClr>
                <a:buSzPts val="1300"/>
                <a:buFont typeface="Arial"/>
                <a:buNone/>
              </a:pPr>
              <a:endParaRPr sz="13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None/>
              </a:pPr>
              <a:r>
                <a:rPr lang="en" sz="1300" i="0" u="none" strike="noStrike" cap="none">
                  <a:solidFill>
                    <a:srgbClr val="000000"/>
                  </a:solidFill>
                  <a:latin typeface="Candara"/>
                  <a:ea typeface="Candara"/>
                  <a:cs typeface="Candara"/>
                  <a:sym typeface="Candara"/>
                </a:rPr>
                <a:t>Continuous real-time observations supporting warnings and watches of severe weather and hour-by-hour changes.  Monitoring of oceans, atmosphere, and climate to improve productivity and health outcomes.</a:t>
              </a:r>
              <a:endParaRPr sz="1300" i="0" u="none" strike="noStrike" cap="none">
                <a:solidFill>
                  <a:srgbClr val="000000"/>
                </a:solidFill>
                <a:latin typeface="Candara"/>
                <a:ea typeface="Candara"/>
                <a:cs typeface="Candara"/>
                <a:sym typeface="Candara"/>
              </a:endParaRPr>
            </a:p>
          </p:txBody>
        </p:sp>
        <p:sp>
          <p:nvSpPr>
            <p:cNvPr id="170" name="Google Shape;170;p36"/>
            <p:cNvSpPr txBox="1"/>
            <p:nvPr/>
          </p:nvSpPr>
          <p:spPr>
            <a:xfrm>
              <a:off x="662012" y="1314707"/>
              <a:ext cx="2686523" cy="2082429"/>
            </a:xfrm>
            <a:prstGeom prst="rect">
              <a:avLst/>
            </a:prstGeom>
            <a:solidFill>
              <a:srgbClr val="F3F3F3"/>
            </a:solidFill>
            <a:ln w="9525" cap="flat" cmpd="sng">
              <a:solidFill>
                <a:srgbClr val="000000"/>
              </a:solidFill>
              <a:prstDash val="solid"/>
              <a:round/>
              <a:headEnd type="none" w="sm" len="sm"/>
              <a:tailEnd type="none" w="sm" len="sm"/>
            </a:ln>
          </p:spPr>
          <p:txBody>
            <a:bodyPr spcFirstLastPara="1" wrap="square" lIns="91400" tIns="91400" rIns="91400" bIns="9140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i="0" u="none" strike="noStrike" cap="none">
                <a:solidFill>
                  <a:srgbClr val="000000"/>
                </a:solidFill>
                <a:latin typeface="Candara"/>
                <a:ea typeface="Candara"/>
                <a:cs typeface="Candara"/>
                <a:sym typeface="Candara"/>
              </a:endParaRPr>
            </a:p>
            <a:p>
              <a:pPr marL="0" marR="0" lvl="0" indent="0" algn="l" rtl="0">
                <a:lnSpc>
                  <a:spcPct val="100000"/>
                </a:lnSpc>
                <a:spcBef>
                  <a:spcPts val="0"/>
                </a:spcBef>
                <a:spcAft>
                  <a:spcPts val="0"/>
                </a:spcAft>
                <a:buClr>
                  <a:srgbClr val="000000"/>
                </a:buClr>
                <a:buSzPts val="1200"/>
                <a:buFont typeface="Arial"/>
                <a:buNone/>
              </a:pPr>
              <a:endParaRPr sz="12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00000"/>
                </a:buClr>
                <a:buSzPts val="1300"/>
                <a:buFont typeface="Arial"/>
                <a:buNone/>
              </a:pPr>
              <a:r>
                <a:rPr lang="en" sz="1300" i="0" u="none" strike="noStrike" cap="none">
                  <a:solidFill>
                    <a:srgbClr val="000000"/>
                  </a:solidFill>
                  <a:latin typeface="Candara"/>
                  <a:ea typeface="Candara"/>
                  <a:cs typeface="Candara"/>
                  <a:sym typeface="Candara"/>
                </a:rPr>
                <a:t>Miniaturized instruments on small, affordable, and proliferated satellites and partner data improving forecasts through better and additional data. Better precipitation forecasts, wave height predictions, ocean currents, and more.</a:t>
              </a:r>
              <a:endParaRPr sz="1300" i="0" u="none" strike="noStrike" cap="none">
                <a:solidFill>
                  <a:srgbClr val="000000"/>
                </a:solidFill>
                <a:latin typeface="Candara"/>
                <a:ea typeface="Candara"/>
                <a:cs typeface="Candara"/>
                <a:sym typeface="Candara"/>
              </a:endParaRPr>
            </a:p>
          </p:txBody>
        </p:sp>
        <p:sp>
          <p:nvSpPr>
            <p:cNvPr id="171" name="Google Shape;171;p36"/>
            <p:cNvSpPr txBox="1"/>
            <p:nvPr/>
          </p:nvSpPr>
          <p:spPr>
            <a:xfrm>
              <a:off x="655084" y="3509252"/>
              <a:ext cx="7784601" cy="1066285"/>
            </a:xfrm>
            <a:prstGeom prst="rect">
              <a:avLst/>
            </a:prstGeom>
            <a:solidFill>
              <a:srgbClr val="F3F3F3"/>
            </a:solidFill>
            <a:ln w="9525" cap="flat" cmpd="sng">
              <a:solidFill>
                <a:srgbClr val="000000"/>
              </a:solidFill>
              <a:prstDash val="solid"/>
              <a:round/>
              <a:headEnd type="none" w="sm" len="sm"/>
              <a:tailEnd type="none" w="sm" len="sm"/>
            </a:ln>
          </p:spPr>
          <p:txBody>
            <a:bodyPr spcFirstLastPara="1" wrap="square" lIns="91400" tIns="91400" rIns="91400" bIns="914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24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00000"/>
                </a:buClr>
                <a:buSzPts val="1300"/>
                <a:buFont typeface="Arial"/>
                <a:buNone/>
              </a:pPr>
              <a:r>
                <a:rPr lang="en" sz="1300" i="0" u="none" strike="noStrike" cap="none">
                  <a:solidFill>
                    <a:srgbClr val="000000"/>
                  </a:solidFill>
                  <a:latin typeface="Candara"/>
                  <a:ea typeface="Candara"/>
                  <a:cs typeface="Candara"/>
                  <a:sym typeface="Candara"/>
                </a:rPr>
                <a:t>Secure ingest of data in different formats from different partners requires a flexible, scalable platform. Common Services approach integrates cloud, AI, and machine-learning capabilities to verify, calibrate, and fuse data into new and better products and services. </a:t>
              </a:r>
              <a:endParaRPr sz="1300" i="0" u="none" strike="noStrike" cap="none">
                <a:solidFill>
                  <a:srgbClr val="000000"/>
                </a:solidFill>
                <a:latin typeface="Candara"/>
                <a:ea typeface="Candara"/>
                <a:cs typeface="Candara"/>
                <a:sym typeface="Candara"/>
              </a:endParaRPr>
            </a:p>
          </p:txBody>
        </p:sp>
        <p:sp>
          <p:nvSpPr>
            <p:cNvPr id="172" name="Google Shape;172;p36"/>
            <p:cNvSpPr txBox="1"/>
            <p:nvPr/>
          </p:nvSpPr>
          <p:spPr>
            <a:xfrm>
              <a:off x="6042155" y="1314707"/>
              <a:ext cx="2476750" cy="2082429"/>
            </a:xfrm>
            <a:prstGeom prst="rect">
              <a:avLst/>
            </a:prstGeom>
            <a:solidFill>
              <a:srgbClr val="F3F3F3"/>
            </a:solidFill>
            <a:ln w="19050" cap="flat" cmpd="sng">
              <a:solidFill>
                <a:srgbClr val="888888"/>
              </a:solidFill>
              <a:prstDash val="solid"/>
              <a:round/>
              <a:headEnd type="none" w="sm" len="sm"/>
              <a:tailEnd type="none" w="sm" len="sm"/>
            </a:ln>
          </p:spPr>
          <p:txBody>
            <a:bodyPr spcFirstLastPara="1" wrap="square" lIns="91400" tIns="91400" rIns="91400" bIns="91400" anchor="t" anchorCtr="0">
              <a:noAutofit/>
            </a:bodyPr>
            <a:lstStyle/>
            <a:p>
              <a:pPr marL="0" marR="0" lvl="0" indent="0" algn="l" rtl="0">
                <a:lnSpc>
                  <a:spcPct val="100000"/>
                </a:lnSpc>
                <a:spcBef>
                  <a:spcPts val="0"/>
                </a:spcBef>
                <a:spcAft>
                  <a:spcPts val="0"/>
                </a:spcAft>
                <a:buClr>
                  <a:srgbClr val="000000"/>
                </a:buClr>
                <a:buSzPts val="1300"/>
                <a:buFont typeface="Arial"/>
                <a:buNone/>
              </a:pPr>
              <a:endParaRPr sz="1300" i="0" u="none" strike="noStrike" cap="none">
                <a:solidFill>
                  <a:srgbClr val="000000"/>
                </a:solidFill>
                <a:latin typeface="Candara"/>
                <a:ea typeface="Candara"/>
                <a:cs typeface="Candara"/>
                <a:sym typeface="Candara"/>
              </a:endParaRPr>
            </a:p>
            <a:p>
              <a:pPr marL="0" marR="0" lvl="0" indent="0" algn="l" rtl="0">
                <a:lnSpc>
                  <a:spcPct val="100000"/>
                </a:lnSpc>
                <a:spcBef>
                  <a:spcPts val="0"/>
                </a:spcBef>
                <a:spcAft>
                  <a:spcPts val="0"/>
                </a:spcAft>
                <a:buClr>
                  <a:srgbClr val="000000"/>
                </a:buClr>
                <a:buSzPts val="1300"/>
                <a:buFont typeface="Arial"/>
                <a:buNone/>
              </a:pPr>
              <a:endParaRPr sz="1300" i="0" u="none" strike="noStrike" cap="none">
                <a:solidFill>
                  <a:srgbClr val="000000"/>
                </a:solidFill>
                <a:latin typeface="Candara"/>
                <a:ea typeface="Candara"/>
                <a:cs typeface="Candara"/>
                <a:sym typeface="Candara"/>
              </a:endParaRPr>
            </a:p>
            <a:p>
              <a:pPr marL="0" marR="0" lvl="0" indent="0" algn="ctr" rtl="0">
                <a:lnSpc>
                  <a:spcPct val="100000"/>
                </a:lnSpc>
                <a:spcBef>
                  <a:spcPts val="0"/>
                </a:spcBef>
                <a:spcAft>
                  <a:spcPts val="0"/>
                </a:spcAft>
                <a:buClr>
                  <a:srgbClr val="000000"/>
                </a:buClr>
                <a:buSzPts val="1300"/>
                <a:buFont typeface="Arial"/>
                <a:buNone/>
              </a:pPr>
              <a:r>
                <a:rPr lang="en" sz="1300" i="0" u="none" strike="noStrike" cap="none">
                  <a:solidFill>
                    <a:srgbClr val="000000"/>
                  </a:solidFill>
                  <a:latin typeface="Candara"/>
                  <a:ea typeface="Candara"/>
                  <a:cs typeface="Candara"/>
                  <a:sym typeface="Candara"/>
                </a:rPr>
                <a:t>Reliably monitoring coronal mass ejections from L1, GEO, and LEO can protect the nation’s valuable, vulnerable infrastructure. New capabilities at L5 and high earth orbit can provide additional insight and improve forecasts.</a:t>
              </a:r>
              <a:endParaRPr sz="1300" i="0" u="none" strike="noStrike" cap="none">
                <a:solidFill>
                  <a:srgbClr val="000000"/>
                </a:solidFill>
                <a:latin typeface="Candara"/>
                <a:ea typeface="Candara"/>
                <a:cs typeface="Candara"/>
                <a:sym typeface="Candara"/>
              </a:endParaRPr>
            </a:p>
          </p:txBody>
        </p:sp>
        <p:sp>
          <p:nvSpPr>
            <p:cNvPr id="173" name="Google Shape;173;p36"/>
            <p:cNvSpPr txBox="1"/>
            <p:nvPr/>
          </p:nvSpPr>
          <p:spPr>
            <a:xfrm>
              <a:off x="751862" y="1397888"/>
              <a:ext cx="2545661" cy="332435"/>
            </a:xfrm>
            <a:prstGeom prst="rect">
              <a:avLst/>
            </a:prstGeom>
            <a:solidFill>
              <a:srgbClr val="CFE2F3"/>
            </a:solidFill>
            <a:ln>
              <a:noFill/>
            </a:ln>
          </p:spPr>
          <p:txBody>
            <a:bodyPr spcFirstLastPara="1" wrap="square" lIns="91400" tIns="91400" rIns="91400" bIns="914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LEO</a:t>
              </a:r>
              <a:endParaRPr sz="1400" b="1" i="0" u="none" strike="noStrike" cap="none">
                <a:solidFill>
                  <a:srgbClr val="000000"/>
                </a:solidFill>
                <a:latin typeface="Candara"/>
                <a:ea typeface="Candara"/>
                <a:cs typeface="Candara"/>
                <a:sym typeface="Candara"/>
              </a:endParaRPr>
            </a:p>
          </p:txBody>
        </p:sp>
        <p:sp>
          <p:nvSpPr>
            <p:cNvPr id="174" name="Google Shape;174;p36"/>
            <p:cNvSpPr txBox="1"/>
            <p:nvPr/>
          </p:nvSpPr>
          <p:spPr>
            <a:xfrm>
              <a:off x="3523759" y="1397888"/>
              <a:ext cx="2428106" cy="332435"/>
            </a:xfrm>
            <a:prstGeom prst="rect">
              <a:avLst/>
            </a:prstGeom>
            <a:solidFill>
              <a:srgbClr val="CFE2F3"/>
            </a:solidFill>
            <a:ln>
              <a:noFill/>
            </a:ln>
          </p:spPr>
          <p:txBody>
            <a:bodyPr spcFirstLastPara="1" wrap="square" lIns="91400" tIns="91400" rIns="91400" bIns="914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GEO</a:t>
              </a:r>
              <a:endParaRPr sz="1400" b="1" i="0" u="none" strike="noStrike" cap="none">
                <a:solidFill>
                  <a:srgbClr val="000000"/>
                </a:solidFill>
                <a:latin typeface="Candara"/>
                <a:ea typeface="Candara"/>
                <a:cs typeface="Candara"/>
                <a:sym typeface="Candara"/>
              </a:endParaRPr>
            </a:p>
          </p:txBody>
        </p:sp>
        <p:sp>
          <p:nvSpPr>
            <p:cNvPr id="175" name="Google Shape;175;p36"/>
            <p:cNvSpPr txBox="1"/>
            <p:nvPr/>
          </p:nvSpPr>
          <p:spPr>
            <a:xfrm>
              <a:off x="741403" y="3602263"/>
              <a:ext cx="7640698" cy="332435"/>
            </a:xfrm>
            <a:prstGeom prst="rect">
              <a:avLst/>
            </a:prstGeom>
            <a:solidFill>
              <a:srgbClr val="CFE2F3"/>
            </a:solidFill>
            <a:ln>
              <a:noFill/>
            </a:ln>
          </p:spPr>
          <p:txBody>
            <a:bodyPr spcFirstLastPara="1" wrap="square" lIns="91400" tIns="91400" rIns="91400" bIns="914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Common Ground Services</a:t>
              </a:r>
              <a:endParaRPr sz="1400" b="1" i="0" u="none" strike="noStrike" cap="none">
                <a:solidFill>
                  <a:srgbClr val="000000"/>
                </a:solidFill>
                <a:latin typeface="Candara"/>
                <a:ea typeface="Candara"/>
                <a:cs typeface="Candara"/>
                <a:sym typeface="Candara"/>
              </a:endParaRPr>
            </a:p>
          </p:txBody>
        </p:sp>
        <p:sp>
          <p:nvSpPr>
            <p:cNvPr id="176" name="Google Shape;176;p36"/>
            <p:cNvSpPr txBox="1"/>
            <p:nvPr/>
          </p:nvSpPr>
          <p:spPr>
            <a:xfrm>
              <a:off x="6099410" y="1397888"/>
              <a:ext cx="2362235" cy="332435"/>
            </a:xfrm>
            <a:prstGeom prst="rect">
              <a:avLst/>
            </a:prstGeom>
            <a:solidFill>
              <a:srgbClr val="CFE2F3"/>
            </a:solidFill>
            <a:ln>
              <a:noFill/>
            </a:ln>
          </p:spPr>
          <p:txBody>
            <a:bodyPr spcFirstLastPara="1" wrap="square" lIns="91400" tIns="91400" rIns="91400" bIns="914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andara"/>
                  <a:ea typeface="Candara"/>
                  <a:cs typeface="Candara"/>
                  <a:sym typeface="Candara"/>
                </a:rPr>
                <a:t>Space Weather</a:t>
              </a:r>
              <a:endParaRPr sz="1400" b="1" i="0" u="none" strike="noStrike" cap="none">
                <a:solidFill>
                  <a:srgbClr val="000000"/>
                </a:solidFill>
                <a:latin typeface="Candara"/>
                <a:ea typeface="Candara"/>
                <a:cs typeface="Candara"/>
                <a:sym typeface="Candara"/>
              </a:endParaRPr>
            </a:p>
          </p:txBody>
        </p:sp>
        <p:sp>
          <p:nvSpPr>
            <p:cNvPr id="177" name="Google Shape;177;p36"/>
            <p:cNvSpPr txBox="1"/>
            <p:nvPr/>
          </p:nvSpPr>
          <p:spPr>
            <a:xfrm>
              <a:off x="496717" y="814036"/>
              <a:ext cx="8150776" cy="442570"/>
            </a:xfrm>
            <a:prstGeom prst="rect">
              <a:avLst/>
            </a:prstGeom>
            <a:solidFill>
              <a:srgbClr val="3D85C6"/>
            </a:solidFill>
            <a:ln>
              <a:noFill/>
            </a:ln>
          </p:spPr>
          <p:txBody>
            <a:bodyPr spcFirstLastPara="1" wrap="square" lIns="91400" tIns="91400" rIns="91400" bIns="914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 sz="1800" b="1" i="0" u="none" strike="noStrike" cap="none">
                  <a:solidFill>
                    <a:srgbClr val="FFFFFF"/>
                  </a:solidFill>
                  <a:latin typeface="Candara"/>
                  <a:ea typeface="Candara"/>
                  <a:cs typeface="Candara"/>
                  <a:sym typeface="Candara"/>
                </a:rPr>
                <a:t>Integrated, Adaptable, and Affordable: Orbits, Instruments &amp; Systems</a:t>
              </a:r>
              <a:endParaRPr sz="1800" b="1" i="0" u="none" strike="noStrike" cap="none">
                <a:solidFill>
                  <a:srgbClr val="FFFFFF"/>
                </a:solidFill>
                <a:latin typeface="Candara"/>
                <a:ea typeface="Candara"/>
                <a:cs typeface="Candara"/>
                <a:sym typeface="Candara"/>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7"/>
          <p:cNvSpPr txBox="1"/>
          <p:nvPr/>
        </p:nvSpPr>
        <p:spPr>
          <a:xfrm>
            <a:off x="0" y="269990"/>
            <a:ext cx="9144000" cy="7530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None/>
            </a:pPr>
            <a:r>
              <a:rPr lang="en" sz="3300" i="0" u="none" strike="noStrike" cap="none">
                <a:solidFill>
                  <a:srgbClr val="124163"/>
                </a:solidFill>
                <a:latin typeface="Candara"/>
                <a:ea typeface="Candara"/>
                <a:cs typeface="Candara"/>
                <a:sym typeface="Candara"/>
              </a:rPr>
              <a:t>NOAA’s Geostationary Satellite Systems</a:t>
            </a:r>
            <a:endParaRPr sz="3300" i="0" u="none" strike="noStrike" cap="none">
              <a:solidFill>
                <a:srgbClr val="124163"/>
              </a:solidFill>
              <a:latin typeface="Candara"/>
              <a:ea typeface="Candara"/>
              <a:cs typeface="Candara"/>
              <a:sym typeface="Candara"/>
            </a:endParaRPr>
          </a:p>
        </p:txBody>
      </p:sp>
      <p:sp>
        <p:nvSpPr>
          <p:cNvPr id="184" name="Google Shape;184;p37"/>
          <p:cNvSpPr txBox="1"/>
          <p:nvPr/>
        </p:nvSpPr>
        <p:spPr>
          <a:xfrm>
            <a:off x="218805" y="907458"/>
            <a:ext cx="6344400" cy="3143400"/>
          </a:xfrm>
          <a:prstGeom prst="rect">
            <a:avLst/>
          </a:prstGeom>
          <a:noFill/>
          <a:ln>
            <a:noFill/>
          </a:ln>
        </p:spPr>
        <p:txBody>
          <a:bodyPr spcFirstLastPara="1" wrap="square" lIns="68575" tIns="34275" rIns="68575" bIns="34275" anchor="t" anchorCtr="0">
            <a:noAutofit/>
          </a:bodyPr>
          <a:lstStyle/>
          <a:p>
            <a:pPr marL="177800" marR="0" lvl="0" indent="-165100" algn="l" rtl="0">
              <a:lnSpc>
                <a:spcPct val="100000"/>
              </a:lnSpc>
              <a:spcBef>
                <a:spcPts val="0"/>
              </a:spcBef>
              <a:spcAft>
                <a:spcPts val="0"/>
              </a:spcAft>
              <a:buClr>
                <a:srgbClr val="124163"/>
              </a:buClr>
              <a:buSzPts val="1400"/>
              <a:buFont typeface="Arial"/>
              <a:buChar char="•"/>
            </a:pPr>
            <a:r>
              <a:rPr lang="en" b="1" i="0" u="sng" strike="noStrike" cap="none" dirty="0">
                <a:solidFill>
                  <a:srgbClr val="124163"/>
                </a:solidFill>
                <a:latin typeface="Candara"/>
                <a:ea typeface="Candara"/>
                <a:cs typeface="Candara"/>
                <a:sym typeface="Candara"/>
              </a:rPr>
              <a:t>Provide</a:t>
            </a:r>
            <a:r>
              <a:rPr lang="en" i="0" u="none" strike="noStrike" cap="none" dirty="0">
                <a:solidFill>
                  <a:srgbClr val="124163"/>
                </a:solidFill>
                <a:latin typeface="Candara"/>
                <a:ea typeface="Candara"/>
                <a:cs typeface="Candara"/>
                <a:sym typeface="Candara"/>
              </a:rPr>
              <a:t> the </a:t>
            </a:r>
            <a:r>
              <a:rPr lang="en" i="0" u="sng" strike="noStrike" cap="none" dirty="0">
                <a:solidFill>
                  <a:srgbClr val="124163"/>
                </a:solidFill>
                <a:latin typeface="Candara"/>
                <a:ea typeface="Candara"/>
                <a:cs typeface="Candara"/>
                <a:sym typeface="Candara"/>
              </a:rPr>
              <a:t>only</a:t>
            </a:r>
            <a:r>
              <a:rPr lang="en" i="0" u="none" strike="noStrike" cap="none" dirty="0">
                <a:solidFill>
                  <a:srgbClr val="124163"/>
                </a:solidFill>
                <a:latin typeface="Candara"/>
                <a:ea typeface="Candara"/>
                <a:cs typeface="Candara"/>
                <a:sym typeface="Candara"/>
              </a:rPr>
              <a:t> persistent coverage of the Western Hemisphere</a:t>
            </a:r>
            <a:endParaRPr i="0" u="none" strike="noStrike" cap="none" dirty="0">
              <a:solidFill>
                <a:srgbClr val="124163"/>
              </a:solidFill>
              <a:latin typeface="Candara"/>
              <a:ea typeface="Candara"/>
              <a:cs typeface="Candara"/>
              <a:sym typeface="Candara"/>
            </a:endParaRPr>
          </a:p>
          <a:p>
            <a:pPr marL="520700" marR="0" lvl="1" indent="-171450" algn="l" rtl="0">
              <a:lnSpc>
                <a:spcPct val="100000"/>
              </a:lnSpc>
              <a:spcBef>
                <a:spcPts val="500"/>
              </a:spcBef>
              <a:spcAft>
                <a:spcPts val="0"/>
              </a:spcAft>
              <a:buClr>
                <a:srgbClr val="124163"/>
              </a:buClr>
              <a:buSzPts val="1300"/>
              <a:buFont typeface="Candara"/>
              <a:buChar char="•"/>
            </a:pPr>
            <a:r>
              <a:rPr lang="en" sz="1300" i="0" u="none" strike="noStrike" cap="none" dirty="0">
                <a:solidFill>
                  <a:srgbClr val="124163"/>
                </a:solidFill>
                <a:latin typeface="Candara"/>
                <a:ea typeface="Candara"/>
                <a:cs typeface="Candara"/>
                <a:sym typeface="Candara"/>
              </a:rPr>
              <a:t>Enables forecasters to issue emergency warnings to protect life and property</a:t>
            </a:r>
            <a:endParaRPr sz="1000" dirty="0">
              <a:latin typeface="Candara"/>
              <a:ea typeface="Candara"/>
              <a:cs typeface="Candara"/>
              <a:sym typeface="Candara"/>
            </a:endParaRPr>
          </a:p>
          <a:p>
            <a:pPr marL="177800" marR="0" lvl="0" indent="-165100" algn="l" rtl="0">
              <a:lnSpc>
                <a:spcPct val="100000"/>
              </a:lnSpc>
              <a:spcBef>
                <a:spcPts val="500"/>
              </a:spcBef>
              <a:spcAft>
                <a:spcPts val="0"/>
              </a:spcAft>
              <a:buClr>
                <a:srgbClr val="124163"/>
              </a:buClr>
              <a:buSzPts val="1400"/>
              <a:buFont typeface="Arial"/>
              <a:buChar char="•"/>
            </a:pPr>
            <a:r>
              <a:rPr lang="en" b="1" i="0" u="sng" strike="noStrike" cap="none" dirty="0">
                <a:solidFill>
                  <a:srgbClr val="124163"/>
                </a:solidFill>
                <a:latin typeface="Candara"/>
                <a:ea typeface="Candara"/>
                <a:cs typeface="Candara"/>
                <a:sym typeface="Candara"/>
              </a:rPr>
              <a:t>Protect</a:t>
            </a:r>
            <a:r>
              <a:rPr lang="en" i="0" u="none" strike="noStrike" cap="none" dirty="0">
                <a:solidFill>
                  <a:srgbClr val="124163"/>
                </a:solidFill>
                <a:latin typeface="Candara"/>
                <a:ea typeface="Candara"/>
                <a:cs typeface="Candara"/>
                <a:sym typeface="Candara"/>
              </a:rPr>
              <a:t> the 1 billion people who live and work in the Americas</a:t>
            </a:r>
            <a:endParaRPr sz="1000" dirty="0">
              <a:latin typeface="Candara"/>
              <a:ea typeface="Candara"/>
              <a:cs typeface="Candara"/>
              <a:sym typeface="Candara"/>
            </a:endParaRPr>
          </a:p>
          <a:p>
            <a:pPr marL="520700" marR="0" lvl="1" indent="-171450" algn="l" rtl="0">
              <a:lnSpc>
                <a:spcPct val="100000"/>
              </a:lnSpc>
              <a:spcBef>
                <a:spcPts val="500"/>
              </a:spcBef>
              <a:spcAft>
                <a:spcPts val="0"/>
              </a:spcAft>
              <a:buClr>
                <a:srgbClr val="124163"/>
              </a:buClr>
              <a:buSzPts val="1300"/>
              <a:buFont typeface="Candara"/>
              <a:buChar char="•"/>
            </a:pPr>
            <a:r>
              <a:rPr lang="en" sz="1300" i="0" u="none" strike="noStrike" cap="none" dirty="0">
                <a:solidFill>
                  <a:srgbClr val="124163"/>
                </a:solidFill>
                <a:latin typeface="Candara"/>
                <a:ea typeface="Candara"/>
                <a:cs typeface="Candara"/>
                <a:sym typeface="Candara"/>
              </a:rPr>
              <a:t>100,000+ premature U.S. deaths/yr from extreme weather and poor air quality</a:t>
            </a:r>
            <a:endParaRPr sz="1000" dirty="0">
              <a:latin typeface="Candara"/>
              <a:ea typeface="Candara"/>
              <a:cs typeface="Candara"/>
              <a:sym typeface="Candara"/>
            </a:endParaRPr>
          </a:p>
          <a:p>
            <a:pPr marL="177800" marR="0" lvl="0" indent="-165100" algn="l" rtl="0">
              <a:lnSpc>
                <a:spcPct val="100000"/>
              </a:lnSpc>
              <a:spcBef>
                <a:spcPts val="500"/>
              </a:spcBef>
              <a:spcAft>
                <a:spcPts val="0"/>
              </a:spcAft>
              <a:buClr>
                <a:srgbClr val="124163"/>
              </a:buClr>
              <a:buSzPts val="1400"/>
              <a:buFont typeface="Arial"/>
              <a:buChar char="•"/>
            </a:pPr>
            <a:r>
              <a:rPr lang="en" b="1" i="0" u="sng" strike="noStrike" cap="none" dirty="0">
                <a:solidFill>
                  <a:srgbClr val="124163"/>
                </a:solidFill>
                <a:latin typeface="Candara"/>
                <a:ea typeface="Candara"/>
                <a:cs typeface="Candara"/>
                <a:sym typeface="Candara"/>
              </a:rPr>
              <a:t>Provide Essential Information for</a:t>
            </a:r>
            <a:r>
              <a:rPr lang="en" i="0" u="none" strike="noStrike" cap="none" dirty="0">
                <a:solidFill>
                  <a:srgbClr val="124163"/>
                </a:solidFill>
                <a:latin typeface="Candara"/>
                <a:ea typeface="Candara"/>
                <a:cs typeface="Candara"/>
                <a:sym typeface="Candara"/>
              </a:rPr>
              <a:t> disaster preparation and prevention, transportation, energy management, agriculture, recreation, tourism, …</a:t>
            </a:r>
            <a:endParaRPr sz="1000" dirty="0">
              <a:latin typeface="Candara"/>
              <a:ea typeface="Candara"/>
              <a:cs typeface="Candara"/>
              <a:sym typeface="Candara"/>
            </a:endParaRPr>
          </a:p>
          <a:p>
            <a:pPr marL="177800" marR="0" lvl="0" indent="-171450" algn="l" rtl="0">
              <a:lnSpc>
                <a:spcPct val="100000"/>
              </a:lnSpc>
              <a:spcBef>
                <a:spcPts val="500"/>
              </a:spcBef>
              <a:spcAft>
                <a:spcPts val="0"/>
              </a:spcAft>
              <a:buClr>
                <a:srgbClr val="124163"/>
              </a:buClr>
              <a:buSzPts val="1500"/>
              <a:buFont typeface="Arial"/>
              <a:buChar char="•"/>
            </a:pPr>
            <a:r>
              <a:rPr lang="en" b="1" i="0" u="sng" strike="noStrike" cap="none" dirty="0">
                <a:solidFill>
                  <a:srgbClr val="506574"/>
                </a:solidFill>
                <a:latin typeface="Candara"/>
                <a:ea typeface="Candara"/>
                <a:cs typeface="Candara"/>
                <a:sym typeface="Candara"/>
              </a:rPr>
              <a:t>Yield</a:t>
            </a:r>
            <a:r>
              <a:rPr lang="en" i="0" u="none" strike="noStrike" cap="none" dirty="0">
                <a:solidFill>
                  <a:srgbClr val="506574"/>
                </a:solidFill>
                <a:latin typeface="Candara"/>
                <a:ea typeface="Candara"/>
                <a:cs typeface="Candara"/>
                <a:sym typeface="Candara"/>
              </a:rPr>
              <a:t> more than a </a:t>
            </a:r>
            <a:r>
              <a:rPr lang="en" b="1" dirty="0">
                <a:solidFill>
                  <a:srgbClr val="506574"/>
                </a:solidFill>
                <a:latin typeface="Candara"/>
                <a:ea typeface="Candara"/>
                <a:cs typeface="Candara"/>
                <a:sym typeface="Candara"/>
              </a:rPr>
              <a:t>1</a:t>
            </a:r>
            <a:r>
              <a:rPr lang="en" b="1" i="0" u="none" strike="noStrike" cap="none" dirty="0">
                <a:solidFill>
                  <a:srgbClr val="506574"/>
                </a:solidFill>
                <a:latin typeface="Candara"/>
                <a:ea typeface="Candara"/>
                <a:cs typeface="Candara"/>
                <a:sym typeface="Candara"/>
              </a:rPr>
              <a:t>0X</a:t>
            </a:r>
            <a:r>
              <a:rPr lang="en" sz="1700" b="1" i="0" u="none" strike="noStrike" cap="none" dirty="0">
                <a:solidFill>
                  <a:srgbClr val="506574"/>
                </a:solidFill>
                <a:latin typeface="Candara"/>
                <a:ea typeface="Candara"/>
                <a:cs typeface="Candara"/>
                <a:sym typeface="Candara"/>
              </a:rPr>
              <a:t> </a:t>
            </a:r>
            <a:r>
              <a:rPr lang="en" i="0" u="none" strike="noStrike" cap="none" dirty="0">
                <a:solidFill>
                  <a:srgbClr val="506574"/>
                </a:solidFill>
                <a:latin typeface="Candara"/>
                <a:ea typeface="Candara"/>
                <a:cs typeface="Candara"/>
                <a:sym typeface="Candara"/>
              </a:rPr>
              <a:t>return on investment for weather observations</a:t>
            </a:r>
            <a:r>
              <a:rPr lang="en" sz="1300" i="0" u="none" strike="noStrike" cap="none" dirty="0">
                <a:solidFill>
                  <a:srgbClr val="506574"/>
                </a:solidFill>
                <a:latin typeface="Candara"/>
                <a:ea typeface="Candara"/>
                <a:cs typeface="Candara"/>
                <a:sym typeface="Candara"/>
              </a:rPr>
              <a:t>:</a:t>
            </a:r>
            <a:endParaRPr sz="1000" dirty="0">
              <a:solidFill>
                <a:srgbClr val="506574"/>
              </a:solidFill>
              <a:latin typeface="Candara"/>
              <a:ea typeface="Candara"/>
              <a:cs typeface="Candara"/>
              <a:sym typeface="Candara"/>
            </a:endParaRPr>
          </a:p>
          <a:p>
            <a:pPr marL="520700" marR="0" lvl="1" indent="-177800" algn="l" rtl="0">
              <a:lnSpc>
                <a:spcPct val="100000"/>
              </a:lnSpc>
              <a:spcBef>
                <a:spcPts val="500"/>
              </a:spcBef>
              <a:spcAft>
                <a:spcPts val="0"/>
              </a:spcAft>
              <a:buClr>
                <a:srgbClr val="124163"/>
              </a:buClr>
              <a:buSzPts val="1400"/>
              <a:buFont typeface="Arial"/>
              <a:buChar char="•"/>
            </a:pPr>
            <a:r>
              <a:rPr lang="en" sz="1300" i="0" u="none" strike="noStrike" cap="none" dirty="0">
                <a:solidFill>
                  <a:srgbClr val="506574"/>
                </a:solidFill>
                <a:latin typeface="Candara"/>
                <a:ea typeface="Candara"/>
                <a:cs typeface="Candara"/>
                <a:sym typeface="Candara"/>
              </a:rPr>
              <a:t>Weather forecasting yields a </a:t>
            </a:r>
            <a:r>
              <a:rPr lang="en" sz="1300" b="1" i="0" u="sng" strike="noStrike" cap="none" dirty="0">
                <a:solidFill>
                  <a:srgbClr val="506574"/>
                </a:solidFill>
                <a:latin typeface="Candara"/>
                <a:ea typeface="Candara"/>
                <a:cs typeface="Candara"/>
                <a:sym typeface="Candara"/>
              </a:rPr>
              <a:t>$162 Billion/year</a:t>
            </a:r>
            <a:r>
              <a:rPr lang="en" sz="1100" b="1" i="0" u="none" strike="noStrike" cap="none" baseline="30000" dirty="0">
                <a:solidFill>
                  <a:srgbClr val="506574"/>
                </a:solidFill>
                <a:latin typeface="Candara"/>
                <a:ea typeface="Candara"/>
                <a:cs typeface="Candara"/>
                <a:sym typeface="Candara"/>
              </a:rPr>
              <a:t>1</a:t>
            </a:r>
            <a:r>
              <a:rPr lang="en" sz="1300" b="1" i="0" u="sng" strike="noStrike" cap="none" dirty="0">
                <a:solidFill>
                  <a:srgbClr val="506574"/>
                </a:solidFill>
                <a:latin typeface="Candara"/>
                <a:ea typeface="Candara"/>
                <a:cs typeface="Candara"/>
                <a:sym typeface="Candara"/>
              </a:rPr>
              <a:t> </a:t>
            </a:r>
            <a:r>
              <a:rPr lang="en" sz="1300" i="0" u="none" strike="noStrike" cap="none" dirty="0">
                <a:solidFill>
                  <a:srgbClr val="506574"/>
                </a:solidFill>
                <a:latin typeface="Candara"/>
                <a:ea typeface="Candara"/>
                <a:cs typeface="Candara"/>
                <a:sym typeface="Candara"/>
              </a:rPr>
              <a:t>benefit to the global economy, with U.S. geostationary satellites providing an </a:t>
            </a:r>
            <a:r>
              <a:rPr lang="en" sz="1300" i="0" strike="noStrike" cap="none" dirty="0">
                <a:solidFill>
                  <a:srgbClr val="506574"/>
                </a:solidFill>
                <a:latin typeface="Candara"/>
                <a:ea typeface="Candara"/>
                <a:cs typeface="Candara"/>
                <a:sym typeface="Candara"/>
              </a:rPr>
              <a:t>estimated </a:t>
            </a:r>
            <a:r>
              <a:rPr lang="en" sz="1300" dirty="0">
                <a:solidFill>
                  <a:srgbClr val="506574"/>
                </a:solidFill>
                <a:latin typeface="Candara"/>
                <a:ea typeface="Candara"/>
                <a:cs typeface="Candara"/>
                <a:sym typeface="Candara"/>
              </a:rPr>
              <a:t>&gt;</a:t>
            </a:r>
            <a:r>
              <a:rPr lang="en" sz="1300" i="0" strike="noStrike" cap="none" dirty="0">
                <a:solidFill>
                  <a:srgbClr val="506574"/>
                </a:solidFill>
                <a:latin typeface="Candara"/>
                <a:ea typeface="Candara"/>
                <a:cs typeface="Candara"/>
                <a:sym typeface="Candara"/>
              </a:rPr>
              <a:t>4%  </a:t>
            </a:r>
            <a:r>
              <a:rPr lang="en" sz="1300" i="0" u="none" strike="noStrike" cap="none" dirty="0">
                <a:solidFill>
                  <a:srgbClr val="506574"/>
                </a:solidFill>
                <a:latin typeface="Candara"/>
                <a:ea typeface="Candara"/>
                <a:cs typeface="Candara"/>
                <a:sym typeface="Candara"/>
              </a:rPr>
              <a:t>of the benefit</a:t>
            </a:r>
            <a:endParaRPr sz="1000" dirty="0">
              <a:solidFill>
                <a:srgbClr val="506574"/>
              </a:solidFill>
              <a:latin typeface="Candara"/>
              <a:ea typeface="Candara"/>
              <a:cs typeface="Candara"/>
              <a:sym typeface="Candara"/>
            </a:endParaRPr>
          </a:p>
          <a:p>
            <a:pPr marL="177800" marR="0" lvl="0" indent="-165100" algn="l" rtl="0">
              <a:lnSpc>
                <a:spcPct val="100000"/>
              </a:lnSpc>
              <a:spcBef>
                <a:spcPts val="500"/>
              </a:spcBef>
              <a:spcAft>
                <a:spcPts val="0"/>
              </a:spcAft>
              <a:buClr>
                <a:srgbClr val="124163"/>
              </a:buClr>
              <a:buSzPts val="1400"/>
              <a:buFont typeface="Arial"/>
              <a:buChar char="•"/>
            </a:pPr>
            <a:r>
              <a:rPr lang="en" b="1" i="0" u="sng" strike="noStrike" cap="none" dirty="0">
                <a:solidFill>
                  <a:srgbClr val="124163"/>
                </a:solidFill>
                <a:latin typeface="Candara"/>
                <a:ea typeface="Candara"/>
                <a:cs typeface="Candara"/>
                <a:sym typeface="Candara"/>
              </a:rPr>
              <a:t>Provide</a:t>
            </a:r>
            <a:r>
              <a:rPr lang="en" i="0" u="none" strike="noStrike" cap="none" dirty="0">
                <a:solidFill>
                  <a:srgbClr val="124163"/>
                </a:solidFill>
                <a:latin typeface="Candara"/>
                <a:ea typeface="Candara"/>
                <a:cs typeface="Candara"/>
                <a:sym typeface="Candara"/>
              </a:rPr>
              <a:t> foundational Earth System data supporting the President’s climate change and environmental justice objectives</a:t>
            </a:r>
            <a:endParaRPr sz="1300" i="0" u="none" strike="noStrike" cap="none" dirty="0">
              <a:solidFill>
                <a:srgbClr val="124163"/>
              </a:solidFill>
              <a:latin typeface="Candara"/>
              <a:ea typeface="Candara"/>
              <a:cs typeface="Candara"/>
              <a:sym typeface="Candara"/>
            </a:endParaRPr>
          </a:p>
        </p:txBody>
      </p:sp>
      <p:sp>
        <p:nvSpPr>
          <p:cNvPr id="185" name="Google Shape;185;p37"/>
          <p:cNvSpPr txBox="1"/>
          <p:nvPr/>
        </p:nvSpPr>
        <p:spPr>
          <a:xfrm>
            <a:off x="6383314" y="2697079"/>
            <a:ext cx="2673300" cy="5001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None/>
            </a:pPr>
            <a:r>
              <a:rPr lang="en" sz="1400" b="0" i="0" u="none" strike="noStrike" cap="none">
                <a:solidFill>
                  <a:schemeClr val="lt1"/>
                </a:solidFill>
                <a:latin typeface="Arial"/>
                <a:ea typeface="Arial"/>
                <a:cs typeface="Arial"/>
                <a:sym typeface="Arial"/>
              </a:rPr>
              <a:t>Galveston Hurricane of 1900 is </a:t>
            </a:r>
            <a:endParaRPr sz="1100"/>
          </a:p>
          <a:p>
            <a:pPr marL="0" marR="0" lvl="0" indent="0" algn="ctr" rtl="0">
              <a:lnSpc>
                <a:spcPct val="100000"/>
              </a:lnSpc>
              <a:spcBef>
                <a:spcPts val="0"/>
              </a:spcBef>
              <a:spcAft>
                <a:spcPts val="0"/>
              </a:spcAft>
              <a:buNone/>
            </a:pPr>
            <a:r>
              <a:rPr lang="en" sz="1400" b="0" i="0" u="none" strike="noStrike" cap="none">
                <a:solidFill>
                  <a:schemeClr val="lt1"/>
                </a:solidFill>
                <a:latin typeface="Arial"/>
                <a:ea typeface="Arial"/>
                <a:cs typeface="Arial"/>
                <a:sym typeface="Arial"/>
              </a:rPr>
              <a:t>Deadliest US Natural Disaster</a:t>
            </a:r>
            <a:endParaRPr sz="1100"/>
          </a:p>
        </p:txBody>
      </p:sp>
      <p:pic>
        <p:nvPicPr>
          <p:cNvPr id="186" name="Google Shape;186;p37" descr="Satellite Images of Major Events | NOAA National Environmental Satellite,  Data, and Information Service (NESDIS)"/>
          <p:cNvPicPr preferRelativeResize="0"/>
          <p:nvPr/>
        </p:nvPicPr>
        <p:blipFill rotWithShape="1">
          <a:blip r:embed="rId3">
            <a:alphaModFix/>
          </a:blip>
          <a:srcRect/>
          <a:stretch/>
        </p:blipFill>
        <p:spPr>
          <a:xfrm>
            <a:off x="6472417" y="849089"/>
            <a:ext cx="2501764" cy="1772903"/>
          </a:xfrm>
          <a:prstGeom prst="rect">
            <a:avLst/>
          </a:prstGeom>
          <a:noFill/>
          <a:ln>
            <a:noFill/>
          </a:ln>
        </p:spPr>
      </p:pic>
      <p:pic>
        <p:nvPicPr>
          <p:cNvPr id="187" name="Google Shape;187;p37" descr="September 2015 - History - U.S. Census Bureau"/>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472417" y="2755504"/>
            <a:ext cx="2501763" cy="1250882"/>
          </a:xfrm>
          <a:prstGeom prst="rect">
            <a:avLst/>
          </a:prstGeom>
          <a:noFill/>
          <a:ln>
            <a:noFill/>
          </a:ln>
        </p:spPr>
      </p:pic>
      <p:sp>
        <p:nvSpPr>
          <p:cNvPr id="188" name="Google Shape;188;p37"/>
          <p:cNvSpPr/>
          <p:nvPr/>
        </p:nvSpPr>
        <p:spPr>
          <a:xfrm>
            <a:off x="5564051" y="4820325"/>
            <a:ext cx="2943300" cy="3231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None/>
            </a:pPr>
            <a:r>
              <a:rPr lang="en" sz="900" i="0" u="none" strike="noStrike" cap="none">
                <a:solidFill>
                  <a:schemeClr val="lt1"/>
                </a:solidFill>
                <a:latin typeface="Candara"/>
                <a:ea typeface="Candara"/>
                <a:cs typeface="Candara"/>
                <a:sym typeface="Candara"/>
              </a:rPr>
              <a:t>1: “The Value of Surface-based Meteorological Observation Data” WMO/WorldBank 2021.</a:t>
            </a:r>
            <a:endParaRPr sz="1200">
              <a:latin typeface="Candara"/>
              <a:ea typeface="Candara"/>
              <a:cs typeface="Candara"/>
              <a:sym typeface="Candara"/>
            </a:endParaRPr>
          </a:p>
        </p:txBody>
      </p:sp>
      <p:sp>
        <p:nvSpPr>
          <p:cNvPr id="189" name="Google Shape;189;p37"/>
          <p:cNvSpPr/>
          <p:nvPr/>
        </p:nvSpPr>
        <p:spPr>
          <a:xfrm>
            <a:off x="605925" y="3878550"/>
            <a:ext cx="5777400" cy="801300"/>
          </a:xfrm>
          <a:prstGeom prst="rect">
            <a:avLst/>
          </a:prstGeom>
          <a:solidFill>
            <a:srgbClr val="DCF0F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None/>
            </a:pPr>
            <a:r>
              <a:rPr lang="en" sz="1300" b="1" i="1" u="none" strike="noStrike" cap="none">
                <a:solidFill>
                  <a:schemeClr val="dk1"/>
                </a:solidFill>
                <a:latin typeface="Candara"/>
                <a:ea typeface="Candara"/>
                <a:cs typeface="Candara"/>
                <a:sym typeface="Candara"/>
              </a:rPr>
              <a:t>“ The greatest single advancement in observing tools for tropical meteorology was unquestionably the advent of the geosynchronous meteorological satellite.”  </a:t>
            </a:r>
            <a:endParaRPr sz="1000">
              <a:latin typeface="Candara"/>
              <a:ea typeface="Candara"/>
              <a:cs typeface="Candara"/>
              <a:sym typeface="Candara"/>
            </a:endParaRPr>
          </a:p>
          <a:p>
            <a:pPr marL="0" marR="0" lvl="0" indent="0" algn="ctr" rtl="0">
              <a:lnSpc>
                <a:spcPct val="100000"/>
              </a:lnSpc>
              <a:spcBef>
                <a:spcPts val="500"/>
              </a:spcBef>
              <a:spcAft>
                <a:spcPts val="0"/>
              </a:spcAft>
              <a:buNone/>
            </a:pPr>
            <a:r>
              <a:rPr lang="en" sz="1300" b="1" i="1" u="none" strike="noStrike" cap="none">
                <a:solidFill>
                  <a:schemeClr val="dk1"/>
                </a:solidFill>
                <a:latin typeface="Candara"/>
                <a:ea typeface="Candara"/>
                <a:cs typeface="Candara"/>
                <a:sym typeface="Candara"/>
              </a:rPr>
              <a:t>- Former National Hurricane Center Director Bob Sheets</a:t>
            </a:r>
            <a:endParaRPr sz="1000">
              <a:latin typeface="Candara"/>
              <a:ea typeface="Candara"/>
              <a:cs typeface="Candara"/>
              <a:sym typeface="Candara"/>
            </a:endParaRPr>
          </a:p>
        </p:txBody>
      </p:sp>
      <p:sp>
        <p:nvSpPr>
          <p:cNvPr id="190" name="Google Shape;190;p37"/>
          <p:cNvSpPr txBox="1"/>
          <p:nvPr/>
        </p:nvSpPr>
        <p:spPr>
          <a:xfrm>
            <a:off x="6552469" y="3995776"/>
            <a:ext cx="2335200" cy="4386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None/>
            </a:pPr>
            <a:r>
              <a:rPr lang="en" sz="1200" b="1" i="1" u="none" strike="noStrike" cap="none">
                <a:solidFill>
                  <a:srgbClr val="000000"/>
                </a:solidFill>
                <a:latin typeface="Candara"/>
                <a:ea typeface="Candara"/>
                <a:cs typeface="Candara"/>
                <a:sym typeface="Candara"/>
              </a:rPr>
              <a:t>Aftermath of Galveston 1900 Hurricane</a:t>
            </a:r>
            <a:endParaRPr sz="1200">
              <a:latin typeface="Candara"/>
              <a:ea typeface="Candara"/>
              <a:cs typeface="Candara"/>
              <a:sym typeface="Candar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pic>
        <p:nvPicPr>
          <p:cNvPr id="78" name="Google Shape;78;p11"/>
          <p:cNvPicPr preferRelativeResize="0"/>
          <p:nvPr/>
        </p:nvPicPr>
        <p:blipFill>
          <a:blip r:embed="rId3">
            <a:alphaModFix/>
          </a:blip>
          <a:stretch>
            <a:fillRect/>
          </a:stretch>
        </p:blipFill>
        <p:spPr>
          <a:xfrm>
            <a:off x="0" y="-2364"/>
            <a:ext cx="9144000" cy="5145863"/>
          </a:xfrm>
          <a:prstGeom prst="rect">
            <a:avLst/>
          </a:prstGeom>
          <a:noFill/>
          <a:ln>
            <a:noFill/>
          </a:ln>
        </p:spPr>
      </p:pic>
      <p:sp>
        <p:nvSpPr>
          <p:cNvPr id="77" name="Google Shape;77;p11"/>
          <p:cNvSpPr txBox="1">
            <a:spLocks noGrp="1"/>
          </p:cNvSpPr>
          <p:nvPr>
            <p:ph type="title"/>
          </p:nvPr>
        </p:nvSpPr>
        <p:spPr>
          <a:xfrm>
            <a:off x="0" y="182091"/>
            <a:ext cx="2265808" cy="1117319"/>
          </a:xfrm>
          <a:prstGeom prst="rect">
            <a:avLst/>
          </a:prstGeom>
        </p:spPr>
        <p:txBody>
          <a:bodyPr spcFirstLastPara="1" wrap="square" lIns="68569" tIns="34275" rIns="68569" bIns="34275" anchor="ctr" anchorCtr="0">
            <a:noAutofit/>
          </a:bodyPr>
          <a:lstStyle/>
          <a:p>
            <a:r>
              <a:rPr lang="en-US" sz="2400" b="1" i="1" dirty="0">
                <a:solidFill>
                  <a:schemeClr val="bg1"/>
                </a:solidFill>
                <a:latin typeface="Calibri" panose="020F0502020204030204" pitchFamily="34" charset="0"/>
                <a:cs typeface="Calibri" panose="020F0502020204030204" pitchFamily="34" charset="0"/>
              </a:rPr>
              <a:t>View from NOAA’s GEO Satellites</a:t>
            </a:r>
            <a:endParaRPr sz="2400" b="1" i="1" dirty="0">
              <a:solidFill>
                <a:schemeClr val="bg1"/>
              </a:solidFill>
              <a:latin typeface="Calibri" panose="020F0502020204030204" pitchFamily="34" charset="0"/>
              <a:cs typeface="Calibri" panose="020F0502020204030204" pitchFamily="34" charset="0"/>
            </a:endParaRPr>
          </a:p>
        </p:txBody>
      </p:sp>
      <p:sp>
        <p:nvSpPr>
          <p:cNvPr id="79" name="Google Shape;79;p11"/>
          <p:cNvSpPr txBox="1"/>
          <p:nvPr/>
        </p:nvSpPr>
        <p:spPr>
          <a:xfrm>
            <a:off x="329878" y="4221994"/>
            <a:ext cx="1536075" cy="600142"/>
          </a:xfrm>
          <a:prstGeom prst="rect">
            <a:avLst/>
          </a:prstGeom>
          <a:noFill/>
          <a:ln>
            <a:noFill/>
          </a:ln>
        </p:spPr>
        <p:txBody>
          <a:bodyPr spcFirstLastPara="1" wrap="square" lIns="68569" tIns="68569" rIns="68569" bIns="68569" anchor="t" anchorCtr="0">
            <a:spAutoFit/>
          </a:bodyPr>
          <a:lstStyle/>
          <a:p>
            <a:r>
              <a:rPr lang="en-US" sz="1500" b="1" i="1" dirty="0">
                <a:solidFill>
                  <a:schemeClr val="lt1"/>
                </a:solidFill>
                <a:latin typeface="Calibri"/>
                <a:ea typeface="Calibri"/>
                <a:cs typeface="Calibri"/>
                <a:sym typeface="Calibri"/>
              </a:rPr>
              <a:t>GOES-16 and 17 </a:t>
            </a:r>
            <a:endParaRPr sz="1500" b="1" i="1" dirty="0">
              <a:solidFill>
                <a:schemeClr val="lt1"/>
              </a:solidFill>
              <a:latin typeface="Calibri"/>
              <a:ea typeface="Calibri"/>
              <a:cs typeface="Calibri"/>
              <a:sym typeface="Calibri"/>
            </a:endParaRPr>
          </a:p>
          <a:p>
            <a:r>
              <a:rPr lang="en-US" sz="1500" b="1" i="1" dirty="0">
                <a:solidFill>
                  <a:schemeClr val="lt1"/>
                </a:solidFill>
                <a:latin typeface="Calibri"/>
                <a:ea typeface="Calibri"/>
                <a:cs typeface="Calibri"/>
                <a:sym typeface="Calibri"/>
              </a:rPr>
              <a:t>Composite Image</a:t>
            </a:r>
            <a:endParaRPr sz="1500" b="1" i="1" dirty="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167655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BC8984C-4E81-451D-9C5C-3FF3074337B2}"/>
              </a:ext>
            </a:extLst>
          </p:cNvPr>
          <p:cNvSpPr>
            <a:spLocks noGrp="1"/>
          </p:cNvSpPr>
          <p:nvPr>
            <p:ph type="title"/>
          </p:nvPr>
        </p:nvSpPr>
        <p:spPr>
          <a:xfrm>
            <a:off x="192882" y="2251981"/>
            <a:ext cx="2735539" cy="319769"/>
          </a:xfrm>
        </p:spPr>
        <p:txBody>
          <a:bodyPr/>
          <a:lstStyle/>
          <a:p>
            <a:pPr algn="ctr"/>
            <a:r>
              <a:rPr lang="en-US" sz="2700" b="1" i="1" dirty="0">
                <a:solidFill>
                  <a:schemeClr val="tx1"/>
                </a:solidFill>
                <a:latin typeface="Candara" panose="020E0502030303020204" pitchFamily="34" charset="0"/>
              </a:rPr>
              <a:t>Hurricane Harvey </a:t>
            </a:r>
            <a:br>
              <a:rPr lang="en-US" sz="2700" b="1" i="1" dirty="0">
                <a:solidFill>
                  <a:schemeClr val="tx1"/>
                </a:solidFill>
                <a:latin typeface="Candara" panose="020E0502030303020204" pitchFamily="34" charset="0"/>
              </a:rPr>
            </a:br>
            <a:r>
              <a:rPr lang="en-US" sz="2700" b="1" i="1" dirty="0">
                <a:solidFill>
                  <a:schemeClr val="tx1"/>
                </a:solidFill>
                <a:latin typeface="Candara" panose="020E0502030303020204" pitchFamily="34" charset="0"/>
              </a:rPr>
              <a:t>Strikes Texas</a:t>
            </a:r>
          </a:p>
        </p:txBody>
      </p:sp>
      <p:sp>
        <p:nvSpPr>
          <p:cNvPr id="2" name="Rectangle 1">
            <a:extLst>
              <a:ext uri="{FF2B5EF4-FFF2-40B4-BE49-F238E27FC236}">
                <a16:creationId xmlns:a16="http://schemas.microsoft.com/office/drawing/2014/main" id="{2E7F7B02-5CBE-40CB-B79D-BF6B9C4EAC90}"/>
              </a:ext>
            </a:extLst>
          </p:cNvPr>
          <p:cNvSpPr/>
          <p:nvPr/>
        </p:nvSpPr>
        <p:spPr>
          <a:xfrm>
            <a:off x="4572000" y="1171366"/>
            <a:ext cx="3846742" cy="2800767"/>
          </a:xfrm>
          <a:prstGeom prst="rect">
            <a:avLst/>
          </a:prstGeom>
          <a:noFill/>
        </p:spPr>
        <p:txBody>
          <a:bodyPr wrap="square" lIns="91440" tIns="45720" rIns="91440" bIns="45720">
            <a:spAutoFit/>
          </a:bodyPr>
          <a:lstStyle/>
          <a:p>
            <a:pPr algn="ctr"/>
            <a:r>
              <a:rPr lang="en-US" sz="4400" b="1" cap="none" spc="0" dirty="0">
                <a:ln w="22225">
                  <a:solidFill>
                    <a:schemeClr val="accent2"/>
                  </a:solidFill>
                  <a:prstDash val="solid"/>
                </a:ln>
                <a:solidFill>
                  <a:schemeClr val="accent2">
                    <a:lumMod val="40000"/>
                    <a:lumOff val="60000"/>
                  </a:schemeClr>
                </a:solidFill>
                <a:effectLst/>
              </a:rPr>
              <a:t>Movie removed to enable emailing</a:t>
            </a:r>
          </a:p>
        </p:txBody>
      </p:sp>
    </p:spTree>
    <p:extLst>
      <p:ext uri="{BB962C8B-B14F-4D97-AF65-F5344CB8AC3E}">
        <p14:creationId xmlns:p14="http://schemas.microsoft.com/office/powerpoint/2010/main" val="2689355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17D6937-3DA8-46BC-9BBE-F5409C6A61B3}"/>
              </a:ext>
            </a:extLst>
          </p:cNvPr>
          <p:cNvSpPr txBox="1">
            <a:spLocks/>
          </p:cNvSpPr>
          <p:nvPr/>
        </p:nvSpPr>
        <p:spPr>
          <a:xfrm>
            <a:off x="628650" y="244679"/>
            <a:ext cx="7886700" cy="513839"/>
          </a:xfrm>
          <a:prstGeom prst="rect">
            <a:avLst/>
          </a:prstGeom>
        </p:spPr>
        <p:txBody>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Font typeface="Arial"/>
              <a:defRPr sz="1400" b="0" i="0" u="none" strike="noStrike" cap="none" baseline="0">
                <a:solidFill>
                  <a:schemeClr val="accent5">
                    <a:lumMod val="50000"/>
                  </a:schemeClr>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3000" b="1" dirty="0">
                <a:solidFill>
                  <a:schemeClr val="tx1"/>
                </a:solidFill>
                <a:latin typeface="Calibri" panose="020F0502020204030204" pitchFamily="34" charset="0"/>
                <a:cs typeface="Calibri" panose="020F0502020204030204" pitchFamily="34" charset="0"/>
              </a:rPr>
              <a:t>December Storm Spawning Tornado Outbreak</a:t>
            </a:r>
          </a:p>
        </p:txBody>
      </p:sp>
      <p:sp>
        <p:nvSpPr>
          <p:cNvPr id="10" name="TextBox 9">
            <a:extLst>
              <a:ext uri="{FF2B5EF4-FFF2-40B4-BE49-F238E27FC236}">
                <a16:creationId xmlns:a16="http://schemas.microsoft.com/office/drawing/2014/main" id="{2D00148A-9CA0-49E8-AEFA-02CDFA4F8BEC}"/>
              </a:ext>
            </a:extLst>
          </p:cNvPr>
          <p:cNvSpPr txBox="1"/>
          <p:nvPr/>
        </p:nvSpPr>
        <p:spPr>
          <a:xfrm>
            <a:off x="127739" y="3919018"/>
            <a:ext cx="1705916" cy="461665"/>
          </a:xfrm>
          <a:prstGeom prst="rect">
            <a:avLst/>
          </a:prstGeom>
          <a:noFill/>
        </p:spPr>
        <p:txBody>
          <a:bodyPr wrap="none" rtlCol="0">
            <a:spAutoFit/>
          </a:bodyPr>
          <a:lstStyle/>
          <a:p>
            <a:r>
              <a:rPr lang="en-US" sz="1200" dirty="0">
                <a:solidFill>
                  <a:schemeClr val="tx1"/>
                </a:solidFill>
                <a:latin typeface="Calibri" panose="020F0502020204030204" pitchFamily="34" charset="0"/>
                <a:cs typeface="Calibri" panose="020F0502020204030204" pitchFamily="34" charset="0"/>
              </a:rPr>
              <a:t>GOES-16 </a:t>
            </a:r>
            <a:r>
              <a:rPr lang="en-US" sz="1200" dirty="0" err="1">
                <a:solidFill>
                  <a:schemeClr val="tx1"/>
                </a:solidFill>
                <a:latin typeface="Calibri" panose="020F0502020204030204" pitchFamily="34" charset="0"/>
                <a:cs typeface="Calibri" panose="020F0502020204030204" pitchFamily="34" charset="0"/>
              </a:rPr>
              <a:t>GeoColor</a:t>
            </a:r>
            <a:r>
              <a:rPr lang="en-US" sz="1200" dirty="0">
                <a:solidFill>
                  <a:schemeClr val="tx1"/>
                </a:solidFill>
                <a:latin typeface="Calibri" panose="020F0502020204030204" pitchFamily="34" charset="0"/>
                <a:cs typeface="Calibri" panose="020F0502020204030204" pitchFamily="34" charset="0"/>
              </a:rPr>
              <a:t> </a:t>
            </a:r>
          </a:p>
          <a:p>
            <a:r>
              <a:rPr lang="en-US" sz="1200" dirty="0">
                <a:solidFill>
                  <a:schemeClr val="tx1"/>
                </a:solidFill>
                <a:latin typeface="Calibri" panose="020F0502020204030204" pitchFamily="34" charset="0"/>
                <a:cs typeface="Calibri" panose="020F0502020204030204" pitchFamily="34" charset="0"/>
              </a:rPr>
              <a:t>with GLM overlay (CIRA)</a:t>
            </a:r>
          </a:p>
        </p:txBody>
      </p:sp>
      <p:sp>
        <p:nvSpPr>
          <p:cNvPr id="5" name="Rectangle 4">
            <a:extLst>
              <a:ext uri="{FF2B5EF4-FFF2-40B4-BE49-F238E27FC236}">
                <a16:creationId xmlns:a16="http://schemas.microsoft.com/office/drawing/2014/main" id="{80E04F3C-8402-453C-9B88-50AF35873733}"/>
              </a:ext>
            </a:extLst>
          </p:cNvPr>
          <p:cNvSpPr/>
          <p:nvPr/>
        </p:nvSpPr>
        <p:spPr>
          <a:xfrm>
            <a:off x="2803358" y="1171366"/>
            <a:ext cx="3846742" cy="2800767"/>
          </a:xfrm>
          <a:prstGeom prst="rect">
            <a:avLst/>
          </a:prstGeom>
          <a:noFill/>
        </p:spPr>
        <p:txBody>
          <a:bodyPr wrap="square" lIns="91440" tIns="45720" rIns="91440" bIns="45720">
            <a:spAutoFit/>
          </a:bodyPr>
          <a:lstStyle/>
          <a:p>
            <a:pPr algn="ctr"/>
            <a:r>
              <a:rPr lang="en-US" sz="4400" b="1" cap="none" spc="0" dirty="0">
                <a:ln w="22225">
                  <a:solidFill>
                    <a:schemeClr val="accent2"/>
                  </a:solidFill>
                  <a:prstDash val="solid"/>
                </a:ln>
                <a:solidFill>
                  <a:schemeClr val="accent2">
                    <a:lumMod val="40000"/>
                    <a:lumOff val="60000"/>
                  </a:schemeClr>
                </a:solidFill>
                <a:effectLst/>
              </a:rPr>
              <a:t>Movie removed to enable emailing</a:t>
            </a:r>
          </a:p>
        </p:txBody>
      </p:sp>
    </p:spTree>
    <p:extLst>
      <p:ext uri="{BB962C8B-B14F-4D97-AF65-F5344CB8AC3E}">
        <p14:creationId xmlns:p14="http://schemas.microsoft.com/office/powerpoint/2010/main" val="1462593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BC8984C-4E81-451D-9C5C-3FF3074337B2}"/>
              </a:ext>
            </a:extLst>
          </p:cNvPr>
          <p:cNvSpPr>
            <a:spLocks noGrp="1"/>
          </p:cNvSpPr>
          <p:nvPr>
            <p:ph type="title"/>
          </p:nvPr>
        </p:nvSpPr>
        <p:spPr>
          <a:xfrm>
            <a:off x="1044305" y="200027"/>
            <a:ext cx="6989353" cy="616141"/>
          </a:xfrm>
        </p:spPr>
        <p:txBody>
          <a:bodyPr/>
          <a:lstStyle/>
          <a:p>
            <a:pPr algn="ctr"/>
            <a:r>
              <a:rPr lang="en-US" sz="3000" b="1" dirty="0">
                <a:solidFill>
                  <a:schemeClr val="tx1"/>
                </a:solidFill>
                <a:latin typeface="Candara" panose="020E0502030303020204" pitchFamily="34" charset="0"/>
              </a:rPr>
              <a:t>   Extreme Wildfires Across the West</a:t>
            </a:r>
          </a:p>
        </p:txBody>
      </p:sp>
      <p:pic>
        <p:nvPicPr>
          <p:cNvPr id="6" name="Picture 5">
            <a:extLst>
              <a:ext uri="{FF2B5EF4-FFF2-40B4-BE49-F238E27FC236}">
                <a16:creationId xmlns:a16="http://schemas.microsoft.com/office/drawing/2014/main" id="{932A80AF-91FF-4E54-9170-CD9D0DAE27FB}"/>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92880" y="1963842"/>
            <a:ext cx="2925645" cy="1950431"/>
          </a:xfrm>
          <a:prstGeom prst="rect">
            <a:avLst/>
          </a:prstGeom>
        </p:spPr>
      </p:pic>
      <p:sp>
        <p:nvSpPr>
          <p:cNvPr id="8" name="Rectangle 7">
            <a:extLst>
              <a:ext uri="{FF2B5EF4-FFF2-40B4-BE49-F238E27FC236}">
                <a16:creationId xmlns:a16="http://schemas.microsoft.com/office/drawing/2014/main" id="{7DC7D92B-2B57-4ABC-A990-6F45D515FA60}"/>
              </a:ext>
            </a:extLst>
          </p:cNvPr>
          <p:cNvSpPr/>
          <p:nvPr/>
        </p:nvSpPr>
        <p:spPr>
          <a:xfrm>
            <a:off x="4572000" y="1171366"/>
            <a:ext cx="3846742" cy="2800767"/>
          </a:xfrm>
          <a:prstGeom prst="rect">
            <a:avLst/>
          </a:prstGeom>
          <a:noFill/>
        </p:spPr>
        <p:txBody>
          <a:bodyPr wrap="square" lIns="91440" tIns="45720" rIns="91440" bIns="45720">
            <a:spAutoFit/>
          </a:bodyPr>
          <a:lstStyle/>
          <a:p>
            <a:pPr algn="ctr"/>
            <a:r>
              <a:rPr lang="en-US" sz="4400" b="1" cap="none" spc="0" dirty="0">
                <a:ln w="22225">
                  <a:solidFill>
                    <a:schemeClr val="accent2"/>
                  </a:solidFill>
                  <a:prstDash val="solid"/>
                </a:ln>
                <a:solidFill>
                  <a:schemeClr val="accent2">
                    <a:lumMod val="40000"/>
                    <a:lumOff val="60000"/>
                  </a:schemeClr>
                </a:solidFill>
                <a:effectLst/>
              </a:rPr>
              <a:t>Movie removed to enable emailing</a:t>
            </a:r>
          </a:p>
        </p:txBody>
      </p:sp>
    </p:spTree>
    <p:extLst>
      <p:ext uri="{BB962C8B-B14F-4D97-AF65-F5344CB8AC3E}">
        <p14:creationId xmlns:p14="http://schemas.microsoft.com/office/powerpoint/2010/main" val="27896181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R6I8ikCbRM6swtQIOQoYdg"/>
</p:tagLst>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 Candar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Blue Green">
      <a:dk1>
        <a:srgbClr val="000000"/>
      </a:dk1>
      <a:lt1>
        <a:srgbClr val="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Blue Green">
      <a:dk1>
        <a:srgbClr val="000000"/>
      </a:dk1>
      <a:lt1>
        <a:srgbClr val="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Blue Green">
      <a:dk1>
        <a:srgbClr val="000000"/>
      </a:dk1>
      <a:lt1>
        <a:srgbClr val="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401</TotalTime>
  <Words>2884</Words>
  <Application>Microsoft Office PowerPoint</Application>
  <PresentationFormat>On-screen Show (16:9)</PresentationFormat>
  <Paragraphs>420</Paragraphs>
  <Slides>29</Slides>
  <Notes>24</Notes>
  <HiddenSlides>0</HiddenSlides>
  <MMClips>0</MMClips>
  <ScaleCrop>false</ScaleCrop>
  <HeadingPairs>
    <vt:vector size="8" baseType="variant">
      <vt:variant>
        <vt:lpstr>Fonts Used</vt:lpstr>
      </vt:variant>
      <vt:variant>
        <vt:i4>7</vt:i4>
      </vt:variant>
      <vt:variant>
        <vt:lpstr>Theme</vt:lpstr>
      </vt:variant>
      <vt:variant>
        <vt:i4>5</vt:i4>
      </vt:variant>
      <vt:variant>
        <vt:lpstr>Embedded OLE Servers</vt:lpstr>
      </vt:variant>
      <vt:variant>
        <vt:i4>1</vt:i4>
      </vt:variant>
      <vt:variant>
        <vt:lpstr>Slide Titles</vt:lpstr>
      </vt:variant>
      <vt:variant>
        <vt:i4>29</vt:i4>
      </vt:variant>
    </vt:vector>
  </HeadingPairs>
  <TitlesOfParts>
    <vt:vector size="42" baseType="lpstr">
      <vt:lpstr>Arial</vt:lpstr>
      <vt:lpstr>Arial Narrow</vt:lpstr>
      <vt:lpstr>Calibri</vt:lpstr>
      <vt:lpstr>Candara</vt:lpstr>
      <vt:lpstr>Courier New</vt:lpstr>
      <vt:lpstr>Georgia</vt:lpstr>
      <vt:lpstr>Wingdings</vt:lpstr>
      <vt:lpstr>Simple Light</vt:lpstr>
      <vt:lpstr>TITLE - Candara</vt:lpstr>
      <vt:lpstr>2_Office Theme</vt:lpstr>
      <vt:lpstr>Office Theme</vt:lpstr>
      <vt:lpstr>1_Office Theme</vt:lpstr>
      <vt:lpstr>think-cell Slide</vt:lpstr>
      <vt:lpstr>PowerPoint Presentation</vt:lpstr>
      <vt:lpstr>Topics</vt:lpstr>
      <vt:lpstr>NOAA Satellites: Statutory and Strategic Drivers</vt:lpstr>
      <vt:lpstr>Four Pillars of NOAA’s Next Gen Observation System</vt:lpstr>
      <vt:lpstr>PowerPoint Presentation</vt:lpstr>
      <vt:lpstr>View from NOAA’s GEO Satellites</vt:lpstr>
      <vt:lpstr>Hurricane Harvey  Strikes Texas</vt:lpstr>
      <vt:lpstr>PowerPoint Presentation</vt:lpstr>
      <vt:lpstr>   Extreme Wildfires Across the West</vt:lpstr>
      <vt:lpstr>PowerPoint Presentation</vt:lpstr>
      <vt:lpstr>History of Geostationary  Operational Environmental Satellites</vt:lpstr>
      <vt:lpstr>Geostationary Satellite Operational Concept for Continuity</vt:lpstr>
      <vt:lpstr>Process to GeoXO Program Definition</vt:lpstr>
      <vt:lpstr>User Engagement in GeoXO Definition</vt:lpstr>
      <vt:lpstr>Determination of GeoXO Observational Priorities</vt:lpstr>
      <vt:lpstr>GeoXO: Mission Needs Served</vt:lpstr>
      <vt:lpstr>PowerPoint Presentation</vt:lpstr>
      <vt:lpstr>PowerPoint Presentation</vt:lpstr>
      <vt:lpstr>GeoXO Capabilities: Greater Together</vt:lpstr>
      <vt:lpstr>Recommended GeoXO Capabilities</vt:lpstr>
      <vt:lpstr>PowerPoint Presentation</vt:lpstr>
      <vt:lpstr>U.S. in the GEO Ring of Meteorological Satellites</vt:lpstr>
      <vt:lpstr>GOES-R Series and GeoXO Tentative Operational Schedule</vt:lpstr>
      <vt:lpstr>Program Life Cycle Decision Gates</vt:lpstr>
      <vt:lpstr>Program Life Cycle Cost Estimate</vt:lpstr>
      <vt:lpstr>GeoXO Program Schedule Notional - pending approval</vt:lpstr>
      <vt:lpstr>User Need Assessments Continue thru GeoXO Life Cycle </vt:lpstr>
      <vt:lpstr>GeoXO Key Formulation Activities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Sullivan, Pamela C. (GSFC-410.0)[NOAA]</dc:creator>
  <cp:lastModifiedBy>Sullivan, Pamela C. (GSFC-410.0)[NOAA]</cp:lastModifiedBy>
  <cp:revision>36</cp:revision>
  <dcterms:modified xsi:type="dcterms:W3CDTF">2022-04-10T21:23:29Z</dcterms:modified>
</cp:coreProperties>
</file>